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5"/>
  </p:notesMasterIdLst>
  <p:sldIdLst>
    <p:sldId id="256" r:id="rId2"/>
    <p:sldId id="261" r:id="rId3"/>
    <p:sldId id="257" r:id="rId4"/>
    <p:sldId id="258" r:id="rId5"/>
    <p:sldId id="259" r:id="rId6"/>
    <p:sldId id="278" r:id="rId7"/>
    <p:sldId id="279" r:id="rId8"/>
    <p:sldId id="260" r:id="rId9"/>
    <p:sldId id="274" r:id="rId10"/>
    <p:sldId id="297" r:id="rId11"/>
    <p:sldId id="298" r:id="rId12"/>
    <p:sldId id="293" r:id="rId13"/>
    <p:sldId id="290" r:id="rId14"/>
    <p:sldId id="275" r:id="rId15"/>
    <p:sldId id="289" r:id="rId16"/>
    <p:sldId id="288" r:id="rId17"/>
    <p:sldId id="276" r:id="rId18"/>
    <p:sldId id="277" r:id="rId19"/>
    <p:sldId id="292" r:id="rId20"/>
    <p:sldId id="283" r:id="rId21"/>
    <p:sldId id="295" r:id="rId22"/>
    <p:sldId id="296" r:id="rId23"/>
    <p:sldId id="299" r:id="rId24"/>
    <p:sldId id="291" r:id="rId25"/>
    <p:sldId id="294" r:id="rId26"/>
    <p:sldId id="284" r:id="rId27"/>
    <p:sldId id="285" r:id="rId28"/>
    <p:sldId id="286" r:id="rId29"/>
    <p:sldId id="287" r:id="rId30"/>
    <p:sldId id="300" r:id="rId31"/>
    <p:sldId id="282" r:id="rId32"/>
    <p:sldId id="280" r:id="rId33"/>
    <p:sldId id="281" r:id="rId34"/>
    <p:sldId id="272" r:id="rId35"/>
    <p:sldId id="263" r:id="rId36"/>
    <p:sldId id="264" r:id="rId37"/>
    <p:sldId id="266" r:id="rId38"/>
    <p:sldId id="265" r:id="rId39"/>
    <p:sldId id="267" r:id="rId40"/>
    <p:sldId id="268" r:id="rId41"/>
    <p:sldId id="269" r:id="rId42"/>
    <p:sldId id="270" r:id="rId43"/>
    <p:sldId id="273" r:id="rId44"/>
  </p:sldIdLst>
  <p:sldSz cx="6858000" cy="9144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P_Pro" initials="X"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8" autoAdjust="0"/>
    <p:restoredTop sz="99636" autoAdjust="0"/>
  </p:normalViewPr>
  <p:slideViewPr>
    <p:cSldViewPr>
      <p:cViewPr varScale="1">
        <p:scale>
          <a:sx n="55" d="100"/>
          <a:sy n="55" d="100"/>
        </p:scale>
        <p:origin x="2598" y="42"/>
      </p:cViewPr>
      <p:guideLst>
        <p:guide orient="horz" pos="2880"/>
        <p:guide pos="216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7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7A8D8-341E-4307-97AE-623BD4CE3E7A}" type="datetimeFigureOut">
              <a:rPr lang="tr-TR" smtClean="0"/>
              <a:pPr/>
              <a:t>08.02.2022</a:t>
            </a:fld>
            <a:endParaRPr lang="tr-TR"/>
          </a:p>
        </p:txBody>
      </p:sp>
      <p:sp>
        <p:nvSpPr>
          <p:cNvPr id="4" name="3 Slayt Görüntüsü Yer Tutucusu"/>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3BFE0-6F9E-4C2C-9201-792AE7380503}" type="slidenum">
              <a:rPr lang="tr-TR" smtClean="0"/>
              <a:pPr/>
              <a:t>‹#›</a:t>
            </a:fld>
            <a:endParaRPr lang="tr-TR"/>
          </a:p>
        </p:txBody>
      </p:sp>
    </p:spTree>
    <p:extLst>
      <p:ext uri="{BB962C8B-B14F-4D97-AF65-F5344CB8AC3E}">
        <p14:creationId xmlns:p14="http://schemas.microsoft.com/office/powerpoint/2010/main" val="121033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2EA3BFE0-6F9E-4C2C-9201-792AE7380503}" type="slidenum">
              <a:rPr lang="tr-TR" smtClean="0"/>
              <a:pPr/>
              <a:t>2</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2143125" y="685800"/>
            <a:ext cx="2571750" cy="3429000"/>
          </a:xfrm>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2EA3BFE0-6F9E-4C2C-9201-792AE7380503}" type="slidenum">
              <a:rPr lang="tr-TR" smtClean="0"/>
              <a:pPr/>
              <a:t>3</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2840572"/>
            <a:ext cx="5829300" cy="1960033"/>
          </a:xfrm>
        </p:spPr>
        <p:txBody>
          <a:bodyPr/>
          <a:lstStyle/>
          <a:p>
            <a:r>
              <a:rPr lang="tr-TR"/>
              <a:t>Asıl başlık stili için tıklatın</a:t>
            </a:r>
          </a:p>
        </p:txBody>
      </p:sp>
      <p:sp>
        <p:nvSpPr>
          <p:cNvPr id="3" name="2 Alt Başlık"/>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D5BFD7B2-7FD3-45AA-8BC3-1C28F89C201A}" type="datetime1">
              <a:rPr lang="tr-TR" smtClean="0"/>
              <a:pPr/>
              <a:t>08.02.2022</a:t>
            </a:fld>
            <a:endParaRPr lang="tr-TR"/>
          </a:p>
        </p:txBody>
      </p:sp>
      <p:sp>
        <p:nvSpPr>
          <p:cNvPr id="5" name="4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4ADE68CA-ECCA-4E2F-A2BE-007B1DA0DD7B}" type="datetime1">
              <a:rPr lang="tr-TR" smtClean="0"/>
              <a:pPr/>
              <a:t>08.02.2022</a:t>
            </a:fld>
            <a:endParaRPr lang="tr-TR"/>
          </a:p>
        </p:txBody>
      </p:sp>
      <p:sp>
        <p:nvSpPr>
          <p:cNvPr id="5" name="4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3729037" y="488951"/>
            <a:ext cx="1157288" cy="104013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257178" y="488951"/>
            <a:ext cx="3357563" cy="104013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7C468A52-3213-400D-9C6E-1B0086DEE4ED}" type="datetime1">
              <a:rPr lang="tr-TR" smtClean="0"/>
              <a:pPr/>
              <a:t>08.02.2022</a:t>
            </a:fld>
            <a:endParaRPr lang="tr-TR"/>
          </a:p>
        </p:txBody>
      </p:sp>
      <p:sp>
        <p:nvSpPr>
          <p:cNvPr id="5" name="4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6FA4CBF5-FE79-43D6-8BBE-15F730BD0964}" type="datetime1">
              <a:rPr lang="tr-TR" smtClean="0"/>
              <a:pPr/>
              <a:t>08.02.2022</a:t>
            </a:fld>
            <a:endParaRPr lang="tr-TR"/>
          </a:p>
        </p:txBody>
      </p:sp>
      <p:sp>
        <p:nvSpPr>
          <p:cNvPr id="5" name="4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5875867"/>
            <a:ext cx="5829300" cy="1816100"/>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3875622"/>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82215C3A-E2E8-4B0E-916E-3A55BAB0C478}" type="datetime1">
              <a:rPr lang="tr-TR" smtClean="0"/>
              <a:pPr/>
              <a:t>08.02.2022</a:t>
            </a:fld>
            <a:endParaRPr lang="tr-TR"/>
          </a:p>
        </p:txBody>
      </p:sp>
      <p:sp>
        <p:nvSpPr>
          <p:cNvPr id="5" name="4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257177"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8EDBE1FD-7250-40F3-8F15-254618FB9940}" type="datetime1">
              <a:rPr lang="tr-TR" smtClean="0"/>
              <a:pPr/>
              <a:t>08.02.2022</a:t>
            </a:fld>
            <a:endParaRPr lang="tr-TR"/>
          </a:p>
        </p:txBody>
      </p:sp>
      <p:sp>
        <p:nvSpPr>
          <p:cNvPr id="6" name="5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6184"/>
            <a:ext cx="6172200" cy="1524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72"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72"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5691B8F1-1627-4EDC-BC4F-DD1C390EE8D9}" type="datetime1">
              <a:rPr lang="tr-TR" smtClean="0"/>
              <a:pPr/>
              <a:t>08.02.2022</a:t>
            </a:fld>
            <a:endParaRPr lang="tr-TR"/>
          </a:p>
        </p:txBody>
      </p:sp>
      <p:sp>
        <p:nvSpPr>
          <p:cNvPr id="8" name="7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780B7F84-1B8D-4CA9-8A73-967F2DDE2A85}" type="datetime1">
              <a:rPr lang="tr-TR" smtClean="0"/>
              <a:pPr/>
              <a:t>08.02.2022</a:t>
            </a:fld>
            <a:endParaRPr lang="tr-TR"/>
          </a:p>
        </p:txBody>
      </p:sp>
      <p:sp>
        <p:nvSpPr>
          <p:cNvPr id="4" name="3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F3BA220-1984-45F0-9B2D-4132B24ACF5B}" type="datetime1">
              <a:rPr lang="tr-TR" smtClean="0"/>
              <a:pPr/>
              <a:t>08.02.2022</a:t>
            </a:fld>
            <a:endParaRPr lang="tr-TR"/>
          </a:p>
        </p:txBody>
      </p:sp>
      <p:sp>
        <p:nvSpPr>
          <p:cNvPr id="3" name="2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3" y="364067"/>
            <a:ext cx="2256235" cy="154940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90" y="364071"/>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3" y="1913471"/>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4BA5ACC7-4F77-4E23-9D6C-49034629557D}" type="datetime1">
              <a:rPr lang="tr-TR" smtClean="0"/>
              <a:pPr/>
              <a:t>08.02.2022</a:t>
            </a:fld>
            <a:endParaRPr lang="tr-TR"/>
          </a:p>
        </p:txBody>
      </p:sp>
      <p:sp>
        <p:nvSpPr>
          <p:cNvPr id="6" name="5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400801"/>
            <a:ext cx="4114800" cy="755651"/>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0AC28A5-CD1E-4702-8A56-ABCF0D75BB15}" type="datetime1">
              <a:rPr lang="tr-TR" smtClean="0"/>
              <a:pPr/>
              <a:t>08.02.2022</a:t>
            </a:fld>
            <a:endParaRPr lang="tr-TR"/>
          </a:p>
        </p:txBody>
      </p:sp>
      <p:sp>
        <p:nvSpPr>
          <p:cNvPr id="6" name="5 Altbilgi Yer Tutucusu"/>
          <p:cNvSpPr>
            <a:spLocks noGrp="1"/>
          </p:cNvSpPr>
          <p:nvPr>
            <p:ph type="ftr" sz="quarter" idx="11"/>
          </p:nvPr>
        </p:nvSpPr>
        <p:spPr/>
        <p:txBody>
          <a:bodyPr/>
          <a:lstStyle/>
          <a:p>
            <a:r>
              <a:rPr lang="tr-TR"/>
              <a:t>www.reiselektrik.com.tr Reis İnşaat Elektrik  ve Ticaret ve Sanayi Ltd. Şti. Adres: Oruç Reis Mahallesi Giyimkent Koop E6 Blokları No:163/97  Esenler/İSTANBUL Tel:  0212 438 67 00                   Faks: 0212 438 67 01</a:t>
            </a: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133605"/>
            <a:ext cx="6172200" cy="603461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8475138"/>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9249E88-D600-4F02-B3C3-729B38205409}" type="datetime1">
              <a:rPr lang="tr-TR" smtClean="0"/>
              <a:pPr/>
              <a:t>08.02.2022</a:t>
            </a:fld>
            <a:endParaRPr lang="tr-TR"/>
          </a:p>
        </p:txBody>
      </p:sp>
      <p:sp>
        <p:nvSpPr>
          <p:cNvPr id="5" name="4 Altbilgi Yer Tutucusu"/>
          <p:cNvSpPr>
            <a:spLocks noGrp="1"/>
          </p:cNvSpPr>
          <p:nvPr>
            <p:ph type="ftr" sz="quarter" idx="3"/>
          </p:nvPr>
        </p:nvSpPr>
        <p:spPr>
          <a:xfrm>
            <a:off x="2343150" y="8475138"/>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www.reiselektrik.com.tr Reis İnşaat Elektrik  ve Ticaret ve Sanayi Ltd. Şti. Adres: Oruç Reis Mahallesi Giyimkent Koop E6 Blokları No:163/97  Esenler/İSTANBUL Tel:  0212 438 67 00                   Faks: 0212 438 67 01</a:t>
            </a:r>
          </a:p>
        </p:txBody>
      </p:sp>
      <p:sp>
        <p:nvSpPr>
          <p:cNvPr id="6" name="5 Slayt Numarası Yer Tutucusu"/>
          <p:cNvSpPr>
            <a:spLocks noGrp="1"/>
          </p:cNvSpPr>
          <p:nvPr>
            <p:ph type="sldNum" sz="quarter" idx="4"/>
          </p:nvPr>
        </p:nvSpPr>
        <p:spPr>
          <a:xfrm>
            <a:off x="4914900" y="8475138"/>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tiff"/></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0 Dikdörtgen"/>
          <p:cNvSpPr/>
          <p:nvPr/>
        </p:nvSpPr>
        <p:spPr>
          <a:xfrm>
            <a:off x="0" y="7000892"/>
            <a:ext cx="6858000" cy="523220"/>
          </a:xfrm>
          <a:prstGeom prst="rect">
            <a:avLst/>
          </a:prstGeom>
          <a:noFill/>
        </p:spPr>
        <p:txBody>
          <a:bodyPr wrap="square" lIns="91440" tIns="45720" rIns="91440" bIns="45720">
            <a:spAutoFit/>
          </a:bodyPr>
          <a:lstStyle/>
          <a:p>
            <a:pPr algn="ctr"/>
            <a:r>
              <a:rPr lang="tr-TR" sz="2800" b="1" dirty="0">
                <a:effectLst>
                  <a:outerShdw blurRad="38100" dist="38100" dir="2700000" algn="tl">
                    <a:srgbClr val="000000">
                      <a:alpha val="43137"/>
                    </a:srgbClr>
                  </a:outerShdw>
                </a:effectLst>
                <a:latin typeface="Tahoma" pitchFamily="34" charset="0"/>
                <a:cs typeface="Tahoma" pitchFamily="34" charset="0"/>
              </a:rPr>
              <a:t>KURUMSAL TANITIM DOSYASI</a:t>
            </a:r>
            <a:endParaRPr lang="tr-TR"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Tahoma" pitchFamily="34" charset="0"/>
              <a:cs typeface="Tahoma" pitchFamily="34" charset="0"/>
            </a:endParaRPr>
          </a:p>
        </p:txBody>
      </p:sp>
      <p:pic>
        <p:nvPicPr>
          <p:cNvPr id="5" name="4 Resim"/>
          <p:cNvPicPr/>
          <p:nvPr/>
        </p:nvPicPr>
        <p:blipFill>
          <a:blip r:embed="rId2" cstate="print"/>
          <a:srcRect/>
          <a:stretch>
            <a:fillRect/>
          </a:stretch>
        </p:blipFill>
        <p:spPr bwMode="auto">
          <a:xfrm>
            <a:off x="1844824" y="1187624"/>
            <a:ext cx="3096344" cy="3096344"/>
          </a:xfrm>
          <a:prstGeom prst="rect">
            <a:avLst/>
          </a:prstGeom>
          <a:noFill/>
          <a:ln w="9525">
            <a:noFill/>
            <a:miter lim="800000"/>
            <a:headEnd/>
            <a:tailEnd/>
          </a:ln>
        </p:spPr>
      </p:pic>
      <p:sp>
        <p:nvSpPr>
          <p:cNvPr id="6" name="13 Altbilgi Yer Tutucusu"/>
          <p:cNvSpPr>
            <a:spLocks noGrp="1"/>
          </p:cNvSpPr>
          <p:nvPr>
            <p:ph type="ftr" sz="quarter" idx="11"/>
          </p:nvPr>
        </p:nvSpPr>
        <p:spPr>
          <a:xfrm>
            <a:off x="357166" y="4143372"/>
            <a:ext cx="6286544" cy="1143008"/>
          </a:xfrm>
        </p:spPr>
        <p:txBody>
          <a:bodyPr/>
          <a:lstStyle/>
          <a:p>
            <a:r>
              <a:rPr lang="tr-TR" sz="24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noChangeAspect="1"/>
          </p:cNvSpPr>
          <p:nvPr>
            <p:ph type="body" sz="half" idx="2"/>
          </p:nvPr>
        </p:nvSpPr>
        <p:spPr>
          <a:xfrm>
            <a:off x="342903" y="928663"/>
            <a:ext cx="6228000" cy="7308000"/>
          </a:xfrm>
        </p:spPr>
        <p:txBody>
          <a:bodyPr>
            <a:normAutofit/>
          </a:bodyPr>
          <a:lstStyle/>
          <a:p>
            <a:r>
              <a:rPr lang="en-US" sz="1200" b="1" dirty="0" err="1"/>
              <a:t>Danışmanlık</a:t>
            </a:r>
            <a:r>
              <a:rPr lang="en-US" sz="1200" b="1" dirty="0"/>
              <a:t> </a:t>
            </a:r>
            <a:r>
              <a:rPr lang="en-US" sz="1200" b="1" dirty="0" err="1"/>
              <a:t>ve</a:t>
            </a:r>
            <a:r>
              <a:rPr lang="en-US" sz="1200" b="1" dirty="0"/>
              <a:t> </a:t>
            </a:r>
            <a:r>
              <a:rPr lang="en-US" sz="1200" b="1" dirty="0" err="1"/>
              <a:t>Proje</a:t>
            </a:r>
            <a:r>
              <a:rPr lang="en-US" sz="1200" b="1" dirty="0"/>
              <a:t> </a:t>
            </a:r>
            <a:r>
              <a:rPr lang="en-US" sz="1200" b="1" dirty="0" err="1"/>
              <a:t>Hizmetleri</a:t>
            </a:r>
            <a:endParaRPr lang="en-US" sz="1200" b="1" dirty="0"/>
          </a:p>
          <a:p>
            <a:endParaRPr lang="tr-TR" sz="1200" b="1" dirty="0"/>
          </a:p>
          <a:p>
            <a:r>
              <a:rPr lang="en-US" sz="1200" dirty="0" err="1"/>
              <a:t>Üretim</a:t>
            </a:r>
            <a:r>
              <a:rPr lang="en-US" sz="1200" dirty="0"/>
              <a:t> </a:t>
            </a:r>
            <a:r>
              <a:rPr lang="en-US" sz="1200" dirty="0" err="1"/>
              <a:t>ve</a:t>
            </a:r>
            <a:r>
              <a:rPr lang="en-US" sz="1200" dirty="0"/>
              <a:t> </a:t>
            </a:r>
            <a:r>
              <a:rPr lang="en-US" sz="1200" dirty="0" err="1"/>
              <a:t>hizmet</a:t>
            </a:r>
            <a:r>
              <a:rPr lang="en-US" sz="1200" dirty="0"/>
              <a:t> </a:t>
            </a:r>
            <a:r>
              <a:rPr lang="en-US" sz="1200" dirty="0" err="1"/>
              <a:t>sektörü</a:t>
            </a:r>
            <a:r>
              <a:rPr lang="en-US" sz="1200" dirty="0"/>
              <a:t> </a:t>
            </a:r>
            <a:r>
              <a:rPr lang="en-US" sz="1200" dirty="0" err="1"/>
              <a:t>ile</a:t>
            </a:r>
            <a:r>
              <a:rPr lang="en-US" sz="1200" dirty="0"/>
              <a:t> </a:t>
            </a:r>
            <a:r>
              <a:rPr lang="en-US" sz="1200" dirty="0" err="1"/>
              <a:t>günlük</a:t>
            </a:r>
            <a:r>
              <a:rPr lang="en-US" sz="1200" dirty="0"/>
              <a:t> </a:t>
            </a:r>
            <a:r>
              <a:rPr lang="en-US" sz="1200" dirty="0" err="1"/>
              <a:t>yaşantımızın</a:t>
            </a:r>
            <a:r>
              <a:rPr lang="en-US" sz="1200" dirty="0"/>
              <a:t> </a:t>
            </a:r>
            <a:r>
              <a:rPr lang="en-US" sz="1200" dirty="0" err="1"/>
              <a:t>vazgeçilmez</a:t>
            </a:r>
            <a:r>
              <a:rPr lang="en-US" sz="1200" dirty="0"/>
              <a:t> </a:t>
            </a:r>
            <a:r>
              <a:rPr lang="en-US" sz="1200" dirty="0" err="1"/>
              <a:t>parçası</a:t>
            </a:r>
            <a:r>
              <a:rPr lang="en-US" sz="1200" dirty="0"/>
              <a:t> </a:t>
            </a:r>
            <a:r>
              <a:rPr lang="en-US" sz="1200" dirty="0" err="1"/>
              <a:t>olan</a:t>
            </a:r>
            <a:r>
              <a:rPr lang="en-US" sz="1200" dirty="0"/>
              <a:t> </a:t>
            </a:r>
            <a:r>
              <a:rPr lang="en-US" sz="1200" dirty="0" err="1"/>
              <a:t>elektrik</a:t>
            </a:r>
            <a:r>
              <a:rPr lang="en-US" sz="1200" dirty="0"/>
              <a:t> </a:t>
            </a:r>
            <a:r>
              <a:rPr lang="en-US" sz="1200" dirty="0" err="1"/>
              <a:t>enerjisinin</a:t>
            </a:r>
            <a:r>
              <a:rPr lang="en-US" sz="1200" dirty="0"/>
              <a:t> </a:t>
            </a:r>
            <a:r>
              <a:rPr lang="en-US" sz="1200" dirty="0" err="1"/>
              <a:t>kesintisiz</a:t>
            </a:r>
            <a:r>
              <a:rPr lang="en-US" sz="1200" dirty="0"/>
              <a:t>, </a:t>
            </a:r>
            <a:r>
              <a:rPr lang="en-US" sz="1200" dirty="0" err="1"/>
              <a:t>güvenilir</a:t>
            </a:r>
            <a:r>
              <a:rPr lang="en-US" sz="1200" dirty="0"/>
              <a:t> </a:t>
            </a:r>
            <a:r>
              <a:rPr lang="en-US" sz="1200" dirty="0" err="1"/>
              <a:t>ve</a:t>
            </a:r>
            <a:r>
              <a:rPr lang="en-US" sz="1200" dirty="0"/>
              <a:t> </a:t>
            </a:r>
            <a:r>
              <a:rPr lang="en-US" sz="1200" dirty="0" err="1"/>
              <a:t>ekonomik</a:t>
            </a:r>
            <a:r>
              <a:rPr lang="en-US" sz="1200" dirty="0"/>
              <a:t> </a:t>
            </a:r>
            <a:r>
              <a:rPr lang="en-US" sz="1200" dirty="0" err="1"/>
              <a:t>olarak</a:t>
            </a:r>
            <a:r>
              <a:rPr lang="en-US" sz="1200" dirty="0"/>
              <a:t> </a:t>
            </a:r>
            <a:r>
              <a:rPr lang="en-US" sz="1200" dirty="0" err="1"/>
              <a:t>kullanılır</a:t>
            </a:r>
            <a:r>
              <a:rPr lang="en-US" sz="1200" dirty="0"/>
              <a:t> </a:t>
            </a:r>
            <a:r>
              <a:rPr lang="en-US" sz="1200" dirty="0" err="1"/>
              <a:t>olabilmesi</a:t>
            </a:r>
            <a:r>
              <a:rPr lang="en-US" sz="1200" dirty="0"/>
              <a:t> </a:t>
            </a:r>
            <a:r>
              <a:rPr lang="en-US" sz="1200" dirty="0" err="1"/>
              <a:t>için</a:t>
            </a:r>
            <a:r>
              <a:rPr lang="en-US" sz="1200" dirty="0"/>
              <a:t> </a:t>
            </a:r>
            <a:r>
              <a:rPr lang="en-US" sz="1200" dirty="0" err="1"/>
              <a:t>firmamız</a:t>
            </a:r>
            <a:r>
              <a:rPr lang="en-US" sz="1200" dirty="0"/>
              <a:t>, </a:t>
            </a:r>
            <a:r>
              <a:rPr lang="en-US" sz="1200" dirty="0" err="1"/>
              <a:t>uzman</a:t>
            </a:r>
            <a:r>
              <a:rPr lang="en-US" sz="1200" dirty="0"/>
              <a:t> </a:t>
            </a:r>
            <a:r>
              <a:rPr lang="en-US" sz="1200" dirty="0" err="1"/>
              <a:t>kadrosuyla</a:t>
            </a:r>
            <a:r>
              <a:rPr lang="en-US" sz="1200" dirty="0"/>
              <a:t> </a:t>
            </a:r>
            <a:r>
              <a:rPr lang="en-US" sz="1200" dirty="0" err="1"/>
              <a:t>danışmanlık</a:t>
            </a:r>
            <a:r>
              <a:rPr lang="en-US" sz="1200" dirty="0"/>
              <a:t> </a:t>
            </a:r>
            <a:r>
              <a:rPr lang="en-US" sz="1200" dirty="0" err="1"/>
              <a:t>ve</a:t>
            </a:r>
            <a:r>
              <a:rPr lang="en-US" sz="1200" dirty="0"/>
              <a:t> </a:t>
            </a:r>
            <a:r>
              <a:rPr lang="en-US" sz="1200" dirty="0" err="1"/>
              <a:t>proje</a:t>
            </a:r>
            <a:r>
              <a:rPr lang="en-US" sz="1200" dirty="0"/>
              <a:t> </a:t>
            </a:r>
            <a:r>
              <a:rPr lang="en-US" sz="1200" dirty="0" err="1"/>
              <a:t>hizmetleri</a:t>
            </a:r>
            <a:r>
              <a:rPr lang="en-US" sz="1200" dirty="0"/>
              <a:t> </a:t>
            </a:r>
            <a:r>
              <a:rPr lang="en-US" sz="1200" dirty="0" err="1"/>
              <a:t>vermektedir</a:t>
            </a:r>
            <a:r>
              <a:rPr lang="en-US" sz="1200" dirty="0"/>
              <a:t>. </a:t>
            </a:r>
            <a:r>
              <a:rPr lang="en-US" sz="1200" dirty="0" err="1"/>
              <a:t>Endüstriyel</a:t>
            </a:r>
            <a:r>
              <a:rPr lang="en-US" sz="1200" dirty="0"/>
              <a:t> </a:t>
            </a:r>
            <a:r>
              <a:rPr lang="en-US" sz="1200" dirty="0" err="1"/>
              <a:t>tesisler</a:t>
            </a:r>
            <a:r>
              <a:rPr lang="en-US" sz="1200" dirty="0"/>
              <a:t>, </a:t>
            </a:r>
            <a:r>
              <a:rPr lang="en-US" sz="1200" dirty="0" err="1"/>
              <a:t>yenilenebilir</a:t>
            </a:r>
            <a:r>
              <a:rPr lang="en-US" sz="1200" dirty="0"/>
              <a:t> </a:t>
            </a:r>
            <a:r>
              <a:rPr lang="en-US" sz="1200" dirty="0" err="1"/>
              <a:t>enerji</a:t>
            </a:r>
            <a:r>
              <a:rPr lang="en-US" sz="1200" dirty="0"/>
              <a:t> </a:t>
            </a:r>
            <a:r>
              <a:rPr lang="en-US" sz="1200" dirty="0" err="1"/>
              <a:t>santralleri</a:t>
            </a:r>
            <a:r>
              <a:rPr lang="en-US" sz="1200" dirty="0"/>
              <a:t>, </a:t>
            </a:r>
            <a:r>
              <a:rPr lang="en-US" sz="1200" dirty="0" err="1"/>
              <a:t>yaşam</a:t>
            </a:r>
            <a:r>
              <a:rPr lang="en-US" sz="1200" dirty="0"/>
              <a:t> </a:t>
            </a:r>
            <a:r>
              <a:rPr lang="en-US" sz="1200" dirty="0" err="1"/>
              <a:t>merkezleri</a:t>
            </a:r>
            <a:r>
              <a:rPr lang="en-US" sz="1200" dirty="0"/>
              <a:t>, </a:t>
            </a:r>
            <a:r>
              <a:rPr lang="en-US" sz="1200" dirty="0" err="1"/>
              <a:t>eğitim</a:t>
            </a:r>
            <a:r>
              <a:rPr lang="en-US" sz="1200" dirty="0"/>
              <a:t> </a:t>
            </a:r>
            <a:r>
              <a:rPr lang="en-US" sz="1200" dirty="0" err="1"/>
              <a:t>kurumları</a:t>
            </a:r>
            <a:r>
              <a:rPr lang="en-US" sz="1200" dirty="0"/>
              <a:t>, </a:t>
            </a:r>
            <a:r>
              <a:rPr lang="en-US" sz="1200" dirty="0" err="1"/>
              <a:t>otel</a:t>
            </a:r>
            <a:r>
              <a:rPr lang="en-US" sz="1200" dirty="0"/>
              <a:t> </a:t>
            </a:r>
            <a:r>
              <a:rPr lang="en-US" sz="1200" dirty="0" err="1"/>
              <a:t>ve</a:t>
            </a:r>
            <a:r>
              <a:rPr lang="en-US" sz="1200" dirty="0"/>
              <a:t> </a:t>
            </a:r>
            <a:r>
              <a:rPr lang="en-US" sz="1200" dirty="0" err="1"/>
              <a:t>konutların</a:t>
            </a:r>
            <a:r>
              <a:rPr lang="en-US" sz="1200" dirty="0"/>
              <a:t> </a:t>
            </a:r>
            <a:r>
              <a:rPr lang="en-US" sz="1200" dirty="0" err="1"/>
              <a:t>komple</a:t>
            </a:r>
            <a:r>
              <a:rPr lang="en-US" sz="1200" dirty="0"/>
              <a:t> </a:t>
            </a:r>
            <a:r>
              <a:rPr lang="en-US" sz="1200" dirty="0" err="1"/>
              <a:t>elektrifikasyon</a:t>
            </a:r>
            <a:r>
              <a:rPr lang="en-US" sz="1200" dirty="0"/>
              <a:t> </a:t>
            </a:r>
            <a:r>
              <a:rPr lang="en-US" sz="1200" dirty="0" err="1"/>
              <a:t>projelerinin</a:t>
            </a:r>
            <a:r>
              <a:rPr lang="en-US" sz="1200" dirty="0"/>
              <a:t> </a:t>
            </a:r>
            <a:r>
              <a:rPr lang="en-US" sz="1200" dirty="0" err="1"/>
              <a:t>hazırlanması</a:t>
            </a:r>
            <a:r>
              <a:rPr lang="en-US" sz="1200" dirty="0"/>
              <a:t>, </a:t>
            </a:r>
            <a:r>
              <a:rPr lang="en-US" sz="1200" dirty="0" err="1"/>
              <a:t>danışmanlık</a:t>
            </a:r>
            <a:r>
              <a:rPr lang="en-US" sz="1200" dirty="0"/>
              <a:t> </a:t>
            </a:r>
            <a:r>
              <a:rPr lang="en-US" sz="1200" dirty="0" err="1"/>
              <a:t>ve</a:t>
            </a:r>
            <a:r>
              <a:rPr lang="en-US" sz="1200" dirty="0"/>
              <a:t> </a:t>
            </a:r>
            <a:r>
              <a:rPr lang="en-US" sz="1200" dirty="0" err="1"/>
              <a:t>süpervizörlük</a:t>
            </a:r>
            <a:r>
              <a:rPr lang="en-US" sz="1200" dirty="0"/>
              <a:t> </a:t>
            </a:r>
            <a:r>
              <a:rPr lang="en-US" sz="1200" dirty="0" err="1"/>
              <a:t>hizmetleri</a:t>
            </a:r>
            <a:r>
              <a:rPr lang="en-US" sz="1200" dirty="0"/>
              <a:t> </a:t>
            </a:r>
            <a:r>
              <a:rPr lang="en-US" sz="1200" dirty="0" err="1"/>
              <a:t>verilmesi</a:t>
            </a:r>
            <a:r>
              <a:rPr lang="en-US" sz="1200" dirty="0"/>
              <a:t> </a:t>
            </a:r>
            <a:r>
              <a:rPr lang="en-US" sz="1200" dirty="0" err="1"/>
              <a:t>ile</a:t>
            </a:r>
            <a:r>
              <a:rPr lang="en-US" sz="1200" dirty="0"/>
              <a:t> </a:t>
            </a:r>
            <a:r>
              <a:rPr lang="en-US" sz="1200" dirty="0" err="1"/>
              <a:t>proje</a:t>
            </a:r>
            <a:r>
              <a:rPr lang="en-US" sz="1200" dirty="0"/>
              <a:t> </a:t>
            </a:r>
            <a:r>
              <a:rPr lang="en-US" sz="1200" dirty="0" err="1"/>
              <a:t>yönetiminin</a:t>
            </a:r>
            <a:r>
              <a:rPr lang="en-US" sz="1200" dirty="0"/>
              <a:t> </a:t>
            </a:r>
            <a:r>
              <a:rPr lang="en-US" sz="1200" dirty="0" err="1"/>
              <a:t>sağlanması</a:t>
            </a:r>
            <a:r>
              <a:rPr lang="en-US" sz="1200" dirty="0"/>
              <a:t> </a:t>
            </a:r>
            <a:r>
              <a:rPr lang="en-US" sz="1200" dirty="0" err="1"/>
              <a:t>firmamızın</a:t>
            </a:r>
            <a:r>
              <a:rPr lang="en-US" sz="1200" dirty="0"/>
              <a:t> </a:t>
            </a:r>
            <a:r>
              <a:rPr lang="en-US" sz="1200" dirty="0" err="1"/>
              <a:t>faaliyetleri</a:t>
            </a:r>
            <a:r>
              <a:rPr lang="en-US" sz="1200" dirty="0"/>
              <a:t> </a:t>
            </a:r>
            <a:r>
              <a:rPr lang="en-US" sz="1200" dirty="0" err="1"/>
              <a:t>arasındadır</a:t>
            </a:r>
            <a:r>
              <a:rPr lang="en-US" sz="1200" dirty="0"/>
              <a:t>.</a:t>
            </a:r>
            <a:endParaRPr lang="tr-TR" sz="1200" dirty="0"/>
          </a:p>
          <a:p>
            <a:endParaRPr lang="en-US" sz="1200" b="1" dirty="0"/>
          </a:p>
          <a:p>
            <a:r>
              <a:rPr lang="en-US" sz="1200" b="1" dirty="0" err="1"/>
              <a:t>Elektrik</a:t>
            </a:r>
            <a:r>
              <a:rPr lang="en-US" sz="1200" b="1" dirty="0"/>
              <a:t> </a:t>
            </a:r>
            <a:r>
              <a:rPr lang="en-US" sz="1200" b="1" dirty="0" err="1"/>
              <a:t>Taahhüt</a:t>
            </a:r>
            <a:r>
              <a:rPr lang="en-US" sz="1200" b="1" dirty="0"/>
              <a:t> </a:t>
            </a:r>
            <a:r>
              <a:rPr lang="en-US" sz="1200" b="1" dirty="0" err="1"/>
              <a:t>Hizmetleri</a:t>
            </a:r>
            <a:endParaRPr lang="tr-TR" sz="1200" b="1" dirty="0"/>
          </a:p>
          <a:p>
            <a:r>
              <a:rPr lang="en-US" sz="1200" dirty="0" err="1"/>
              <a:t>Firmamız</a:t>
            </a:r>
            <a:r>
              <a:rPr lang="en-US" sz="1200" dirty="0"/>
              <a:t> </a:t>
            </a:r>
            <a:r>
              <a:rPr lang="en-US" sz="1200" dirty="0" err="1"/>
              <a:t>aşağıdaki</a:t>
            </a:r>
            <a:r>
              <a:rPr lang="en-US" sz="1200" dirty="0"/>
              <a:t> </a:t>
            </a:r>
            <a:r>
              <a:rPr lang="en-US" sz="1200" dirty="0" err="1"/>
              <a:t>ana</a:t>
            </a:r>
            <a:r>
              <a:rPr lang="en-US" sz="1200" dirty="0"/>
              <a:t> </a:t>
            </a:r>
            <a:r>
              <a:rPr lang="en-US" sz="1200" dirty="0" err="1"/>
              <a:t>başlıklarda</a:t>
            </a:r>
            <a:r>
              <a:rPr lang="en-US" sz="1200" dirty="0"/>
              <a:t> </a:t>
            </a:r>
            <a:r>
              <a:rPr lang="en-US" sz="1200" dirty="0" err="1"/>
              <a:t>komple</a:t>
            </a:r>
            <a:r>
              <a:rPr lang="en-US" sz="1200" dirty="0"/>
              <a:t> </a:t>
            </a:r>
            <a:r>
              <a:rPr lang="en-US" sz="1200" dirty="0" err="1"/>
              <a:t>veya</a:t>
            </a:r>
            <a:r>
              <a:rPr lang="en-US" sz="1200" dirty="0"/>
              <a:t> </a:t>
            </a:r>
            <a:r>
              <a:rPr lang="en-US" sz="1200" dirty="0" err="1"/>
              <a:t>bağımsız</a:t>
            </a:r>
            <a:r>
              <a:rPr lang="en-US" sz="1200" dirty="0"/>
              <a:t> </a:t>
            </a:r>
            <a:r>
              <a:rPr lang="en-US" sz="1200" dirty="0" err="1"/>
              <a:t>olarak</a:t>
            </a:r>
            <a:r>
              <a:rPr lang="en-US" sz="1200" dirty="0"/>
              <a:t> </a:t>
            </a:r>
            <a:r>
              <a:rPr lang="en-US" sz="1200" dirty="0" err="1"/>
              <a:t>elektrik</a:t>
            </a:r>
            <a:r>
              <a:rPr lang="en-US" sz="1200" dirty="0"/>
              <a:t> </a:t>
            </a:r>
            <a:r>
              <a:rPr lang="en-US" sz="1200" dirty="0" err="1"/>
              <a:t>taahhüt</a:t>
            </a:r>
            <a:r>
              <a:rPr lang="en-US" sz="1200" dirty="0"/>
              <a:t> </a:t>
            </a:r>
            <a:r>
              <a:rPr lang="en-US" sz="1200" dirty="0" err="1"/>
              <a:t>hizmetleri</a:t>
            </a:r>
            <a:r>
              <a:rPr lang="en-US" sz="1200" dirty="0"/>
              <a:t> </a:t>
            </a:r>
            <a:r>
              <a:rPr lang="en-US" sz="1200" dirty="0" err="1"/>
              <a:t>vermektedir</a:t>
            </a:r>
            <a:r>
              <a:rPr lang="en-US" sz="1200" dirty="0"/>
              <a:t>:</a:t>
            </a:r>
            <a:endParaRPr lang="tr-TR" sz="1200" dirty="0"/>
          </a:p>
          <a:p>
            <a:pPr lvl="0"/>
            <a:r>
              <a:rPr lang="en-US" sz="1200" dirty="0" err="1"/>
              <a:t>Orta</a:t>
            </a:r>
            <a:r>
              <a:rPr lang="en-US" sz="1200" dirty="0"/>
              <a:t> </a:t>
            </a:r>
            <a:r>
              <a:rPr lang="en-US" sz="1200" dirty="0" err="1"/>
              <a:t>Gerilim</a:t>
            </a:r>
            <a:r>
              <a:rPr lang="en-US" sz="1200" dirty="0"/>
              <a:t> </a:t>
            </a:r>
            <a:r>
              <a:rPr lang="en-US" sz="1200" dirty="0" err="1"/>
              <a:t>Trafo</a:t>
            </a:r>
            <a:r>
              <a:rPr lang="en-US" sz="1200" dirty="0"/>
              <a:t> </a:t>
            </a:r>
            <a:r>
              <a:rPr lang="en-US" sz="1200" dirty="0" err="1"/>
              <a:t>Merkezleri</a:t>
            </a:r>
            <a:endParaRPr lang="tr-TR" sz="1200" dirty="0"/>
          </a:p>
          <a:p>
            <a:pPr lvl="0"/>
            <a:r>
              <a:rPr lang="en-US" sz="1200" dirty="0" err="1"/>
              <a:t>Enerji</a:t>
            </a:r>
            <a:r>
              <a:rPr lang="en-US" sz="1200" dirty="0"/>
              <a:t> </a:t>
            </a:r>
            <a:r>
              <a:rPr lang="en-US" sz="1200" dirty="0" err="1"/>
              <a:t>Nakil</a:t>
            </a:r>
            <a:r>
              <a:rPr lang="en-US" sz="1200" dirty="0"/>
              <a:t> Hattı </a:t>
            </a:r>
            <a:r>
              <a:rPr lang="en-US" sz="1200" dirty="0" err="1"/>
              <a:t>Tesisleri</a:t>
            </a:r>
            <a:endParaRPr lang="tr-TR" sz="1200" dirty="0"/>
          </a:p>
          <a:p>
            <a:pPr lvl="0"/>
            <a:r>
              <a:rPr lang="en-US" sz="1200" dirty="0" err="1"/>
              <a:t>Kuvvetli</a:t>
            </a:r>
            <a:r>
              <a:rPr lang="en-US" sz="1200" dirty="0"/>
              <a:t> </a:t>
            </a:r>
            <a:r>
              <a:rPr lang="en-US" sz="1200" dirty="0" err="1"/>
              <a:t>Akım</a:t>
            </a:r>
            <a:r>
              <a:rPr lang="en-US" sz="1200" dirty="0"/>
              <a:t> </a:t>
            </a:r>
            <a:r>
              <a:rPr lang="en-US" sz="1200" dirty="0" err="1"/>
              <a:t>Dağıtım</a:t>
            </a:r>
            <a:r>
              <a:rPr lang="en-US" sz="1200" dirty="0"/>
              <a:t> </a:t>
            </a:r>
            <a:r>
              <a:rPr lang="en-US" sz="1200" dirty="0" err="1"/>
              <a:t>Sistemleri</a:t>
            </a:r>
            <a:endParaRPr lang="tr-TR" sz="1200" dirty="0"/>
          </a:p>
          <a:p>
            <a:pPr lvl="0"/>
            <a:r>
              <a:rPr lang="en-US" sz="1200" dirty="0" err="1"/>
              <a:t>Harici</a:t>
            </a:r>
            <a:r>
              <a:rPr lang="en-US" sz="1200" dirty="0"/>
              <a:t> </a:t>
            </a:r>
            <a:r>
              <a:rPr lang="en-US" sz="1200" dirty="0" err="1"/>
              <a:t>ve</a:t>
            </a:r>
            <a:r>
              <a:rPr lang="en-US" sz="1200" dirty="0"/>
              <a:t> </a:t>
            </a:r>
            <a:r>
              <a:rPr lang="en-US" sz="1200" dirty="0" err="1"/>
              <a:t>Dahili</a:t>
            </a:r>
            <a:r>
              <a:rPr lang="en-US" sz="1200" dirty="0"/>
              <a:t> </a:t>
            </a:r>
            <a:r>
              <a:rPr lang="en-US" sz="1200" dirty="0" err="1"/>
              <a:t>Aydınlatma</a:t>
            </a:r>
            <a:r>
              <a:rPr lang="en-US" sz="1200" dirty="0"/>
              <a:t> </a:t>
            </a:r>
            <a:r>
              <a:rPr lang="en-US" sz="1200" dirty="0" err="1"/>
              <a:t>Sistemleri</a:t>
            </a:r>
            <a:endParaRPr lang="tr-TR" sz="1200" dirty="0"/>
          </a:p>
          <a:p>
            <a:pPr lvl="0"/>
            <a:r>
              <a:rPr lang="en-US" sz="1200" dirty="0" err="1"/>
              <a:t>Güvenlik</a:t>
            </a:r>
            <a:r>
              <a:rPr lang="en-US" sz="1200" dirty="0"/>
              <a:t> </a:t>
            </a:r>
            <a:r>
              <a:rPr lang="en-US" sz="1200" dirty="0" err="1"/>
              <a:t>ve</a:t>
            </a:r>
            <a:r>
              <a:rPr lang="en-US" sz="1200" dirty="0"/>
              <a:t> </a:t>
            </a:r>
            <a:r>
              <a:rPr lang="en-US" sz="1200" dirty="0" err="1"/>
              <a:t>Yangın</a:t>
            </a:r>
            <a:r>
              <a:rPr lang="en-US" sz="1200" dirty="0"/>
              <a:t> </a:t>
            </a:r>
            <a:r>
              <a:rPr lang="en-US" sz="1200" dirty="0" err="1"/>
              <a:t>İhbar</a:t>
            </a:r>
            <a:r>
              <a:rPr lang="en-US" sz="1200" dirty="0"/>
              <a:t> </a:t>
            </a:r>
            <a:r>
              <a:rPr lang="en-US" sz="1200" dirty="0" err="1"/>
              <a:t>Sistemleri</a:t>
            </a:r>
            <a:endParaRPr lang="tr-TR" sz="1200" dirty="0"/>
          </a:p>
          <a:p>
            <a:pPr lvl="0"/>
            <a:r>
              <a:rPr lang="en-US" sz="1200" dirty="0" err="1"/>
              <a:t>Kartlı</a:t>
            </a:r>
            <a:r>
              <a:rPr lang="en-US" sz="1200" dirty="0"/>
              <a:t> </a:t>
            </a:r>
            <a:r>
              <a:rPr lang="en-US" sz="1200" dirty="0" err="1"/>
              <a:t>Geçiş</a:t>
            </a:r>
            <a:r>
              <a:rPr lang="en-US" sz="1200" dirty="0"/>
              <a:t> </a:t>
            </a:r>
            <a:r>
              <a:rPr lang="en-US" sz="1200" dirty="0" err="1"/>
              <a:t>ve</a:t>
            </a:r>
            <a:r>
              <a:rPr lang="en-US" sz="1200" dirty="0"/>
              <a:t> </a:t>
            </a:r>
            <a:r>
              <a:rPr lang="en-US" sz="1200" dirty="0" err="1"/>
              <a:t>Kontrol</a:t>
            </a:r>
            <a:r>
              <a:rPr lang="en-US" sz="1200" dirty="0"/>
              <a:t> </a:t>
            </a:r>
            <a:r>
              <a:rPr lang="en-US" sz="1200" dirty="0" err="1"/>
              <a:t>Sistemleri</a:t>
            </a:r>
            <a:endParaRPr lang="tr-TR" sz="1200" dirty="0"/>
          </a:p>
          <a:p>
            <a:pPr lvl="0"/>
            <a:r>
              <a:rPr lang="en-US" sz="1200" dirty="0" err="1"/>
              <a:t>Yıldırımdan</a:t>
            </a:r>
            <a:r>
              <a:rPr lang="en-US" sz="1200" dirty="0"/>
              <a:t> </a:t>
            </a:r>
            <a:r>
              <a:rPr lang="en-US" sz="1200" dirty="0" err="1"/>
              <a:t>Korunma</a:t>
            </a:r>
            <a:r>
              <a:rPr lang="en-US" sz="1200" dirty="0"/>
              <a:t> </a:t>
            </a:r>
            <a:r>
              <a:rPr lang="en-US" sz="1200" dirty="0" err="1"/>
              <a:t>ve</a:t>
            </a:r>
            <a:r>
              <a:rPr lang="en-US" sz="1200" dirty="0"/>
              <a:t> </a:t>
            </a:r>
            <a:r>
              <a:rPr lang="en-US" sz="1200" dirty="0" err="1"/>
              <a:t>Topraklama</a:t>
            </a:r>
            <a:r>
              <a:rPr lang="en-US" sz="1200" dirty="0"/>
              <a:t> </a:t>
            </a:r>
            <a:r>
              <a:rPr lang="en-US" sz="1200" dirty="0" err="1"/>
              <a:t>Sistemleri</a:t>
            </a:r>
            <a:endParaRPr lang="tr-TR" sz="1200" dirty="0"/>
          </a:p>
          <a:p>
            <a:pPr lvl="0"/>
            <a:r>
              <a:rPr lang="en-US" sz="1200" dirty="0" err="1"/>
              <a:t>Telefon</a:t>
            </a:r>
            <a:r>
              <a:rPr lang="en-US" sz="1200" dirty="0"/>
              <a:t>, Data </a:t>
            </a:r>
            <a:r>
              <a:rPr lang="en-US" sz="1200" dirty="0" err="1"/>
              <a:t>ve</a:t>
            </a:r>
            <a:r>
              <a:rPr lang="en-US" sz="1200" dirty="0"/>
              <a:t> </a:t>
            </a:r>
            <a:r>
              <a:rPr lang="en-US" sz="1200" dirty="0" err="1"/>
              <a:t>Yapısal</a:t>
            </a:r>
            <a:r>
              <a:rPr lang="en-US" sz="1200" dirty="0"/>
              <a:t> </a:t>
            </a:r>
            <a:r>
              <a:rPr lang="en-US" sz="1200" dirty="0" err="1"/>
              <a:t>Kablolama</a:t>
            </a:r>
            <a:r>
              <a:rPr lang="en-US" sz="1200" dirty="0"/>
              <a:t> </a:t>
            </a:r>
            <a:r>
              <a:rPr lang="en-US" sz="1200" dirty="0" err="1"/>
              <a:t>Sistemleri</a:t>
            </a:r>
            <a:endParaRPr lang="tr-TR" sz="1200" dirty="0"/>
          </a:p>
          <a:p>
            <a:pPr lvl="0"/>
            <a:r>
              <a:rPr lang="en-US" sz="1200" dirty="0" err="1"/>
              <a:t>Yenilenebilir</a:t>
            </a:r>
            <a:r>
              <a:rPr lang="en-US" sz="1200" dirty="0"/>
              <a:t> </a:t>
            </a:r>
            <a:r>
              <a:rPr lang="en-US" sz="1200" dirty="0" err="1"/>
              <a:t>Enerji</a:t>
            </a:r>
            <a:r>
              <a:rPr lang="en-US" sz="1200" dirty="0"/>
              <a:t> </a:t>
            </a:r>
            <a:r>
              <a:rPr lang="en-US" sz="1200" dirty="0" err="1"/>
              <a:t>Santralleri</a:t>
            </a:r>
            <a:endParaRPr lang="tr-TR" sz="1200" dirty="0"/>
          </a:p>
          <a:p>
            <a:endParaRPr lang="en-US" sz="1200" b="1" dirty="0"/>
          </a:p>
          <a:p>
            <a:r>
              <a:rPr lang="en-US" sz="1200" b="1" dirty="0" err="1"/>
              <a:t>Servis</a:t>
            </a:r>
            <a:r>
              <a:rPr lang="en-US" sz="1200" b="1" dirty="0"/>
              <a:t> </a:t>
            </a:r>
            <a:r>
              <a:rPr lang="en-US" sz="1200" b="1" dirty="0" err="1"/>
              <a:t>ve</a:t>
            </a:r>
            <a:r>
              <a:rPr lang="en-US" sz="1200" b="1" dirty="0"/>
              <a:t> </a:t>
            </a:r>
            <a:r>
              <a:rPr lang="en-US" sz="1200" b="1" dirty="0" err="1"/>
              <a:t>Koruyucu</a:t>
            </a:r>
            <a:r>
              <a:rPr lang="en-US" sz="1200" b="1" dirty="0"/>
              <a:t> </a:t>
            </a:r>
            <a:r>
              <a:rPr lang="en-US" sz="1200" b="1" dirty="0" err="1"/>
              <a:t>Bakım</a:t>
            </a:r>
            <a:r>
              <a:rPr lang="en-US" sz="1200" b="1" dirty="0"/>
              <a:t> </a:t>
            </a:r>
            <a:r>
              <a:rPr lang="en-US" sz="1200" b="1" dirty="0" err="1"/>
              <a:t>Hizmetleri</a:t>
            </a:r>
            <a:endParaRPr lang="tr-TR" sz="1200" b="1" dirty="0"/>
          </a:p>
          <a:p>
            <a:r>
              <a:rPr lang="en-US" sz="1200" dirty="0" err="1"/>
              <a:t>Fabrikalardaki</a:t>
            </a:r>
            <a:r>
              <a:rPr lang="en-US" sz="1200" dirty="0"/>
              <a:t> </a:t>
            </a:r>
            <a:r>
              <a:rPr lang="en-US" sz="1200" dirty="0" err="1"/>
              <a:t>elektrikli</a:t>
            </a:r>
            <a:r>
              <a:rPr lang="en-US" sz="1200" dirty="0"/>
              <a:t> </a:t>
            </a:r>
            <a:r>
              <a:rPr lang="en-US" sz="1200" dirty="0" err="1"/>
              <a:t>makine</a:t>
            </a:r>
            <a:r>
              <a:rPr lang="en-US" sz="1200" dirty="0"/>
              <a:t> </a:t>
            </a:r>
            <a:r>
              <a:rPr lang="en-US" sz="1200" dirty="0" err="1"/>
              <a:t>veya</a:t>
            </a:r>
            <a:r>
              <a:rPr lang="en-US" sz="1200" dirty="0"/>
              <a:t> </a:t>
            </a:r>
            <a:r>
              <a:rPr lang="en-US" sz="1200" dirty="0" err="1"/>
              <a:t>sistemlerin</a:t>
            </a:r>
            <a:r>
              <a:rPr lang="en-US" sz="1200" dirty="0"/>
              <a:t> </a:t>
            </a:r>
            <a:r>
              <a:rPr lang="en-US" sz="1200" dirty="0" err="1"/>
              <a:t>verimli</a:t>
            </a:r>
            <a:r>
              <a:rPr lang="en-US" sz="1200" dirty="0"/>
              <a:t> </a:t>
            </a:r>
            <a:r>
              <a:rPr lang="en-US" sz="1200" dirty="0" err="1"/>
              <a:t>ve</a:t>
            </a:r>
            <a:r>
              <a:rPr lang="en-US" sz="1200" dirty="0"/>
              <a:t> </a:t>
            </a:r>
            <a:r>
              <a:rPr lang="en-US" sz="1200" dirty="0" err="1"/>
              <a:t>güvenilir</a:t>
            </a:r>
            <a:r>
              <a:rPr lang="en-US" sz="1200" dirty="0"/>
              <a:t> </a:t>
            </a:r>
            <a:r>
              <a:rPr lang="en-US" sz="1200" dirty="0" err="1"/>
              <a:t>olarak</a:t>
            </a:r>
            <a:r>
              <a:rPr lang="en-US" sz="1200" dirty="0"/>
              <a:t> </a:t>
            </a:r>
            <a:r>
              <a:rPr lang="en-US" sz="1200" dirty="0" err="1"/>
              <a:t>kullanılabilirliğinin</a:t>
            </a:r>
            <a:r>
              <a:rPr lang="en-US" sz="1200" dirty="0"/>
              <a:t> </a:t>
            </a:r>
            <a:r>
              <a:rPr lang="en-US" sz="1200" dirty="0" err="1"/>
              <a:t>arttırılması</a:t>
            </a:r>
            <a:r>
              <a:rPr lang="en-US" sz="1200" dirty="0"/>
              <a:t>, </a:t>
            </a:r>
            <a:r>
              <a:rPr lang="en-US" sz="1200" dirty="0" err="1"/>
              <a:t>bakım</a:t>
            </a:r>
            <a:r>
              <a:rPr lang="en-US" sz="1200" dirty="0"/>
              <a:t> </a:t>
            </a:r>
            <a:r>
              <a:rPr lang="en-US" sz="1200" dirty="0" err="1"/>
              <a:t>harcama</a:t>
            </a:r>
            <a:r>
              <a:rPr lang="en-US" sz="1200" dirty="0"/>
              <a:t> </a:t>
            </a:r>
            <a:r>
              <a:rPr lang="en-US" sz="1200" dirty="0" err="1"/>
              <a:t>maliyetlerinin</a:t>
            </a:r>
            <a:r>
              <a:rPr lang="en-US" sz="1200" dirty="0"/>
              <a:t> minimize </a:t>
            </a:r>
            <a:r>
              <a:rPr lang="en-US" sz="1200" dirty="0" err="1"/>
              <a:t>edilmesi</a:t>
            </a:r>
            <a:r>
              <a:rPr lang="en-US" sz="1200" dirty="0"/>
              <a:t>, </a:t>
            </a:r>
            <a:r>
              <a:rPr lang="en-US" sz="1200" dirty="0" err="1"/>
              <a:t>öngörülmeyen</a:t>
            </a:r>
            <a:r>
              <a:rPr lang="en-US" sz="1200" dirty="0"/>
              <a:t> </a:t>
            </a:r>
            <a:r>
              <a:rPr lang="en-US" sz="1200" dirty="0" err="1"/>
              <a:t>kayıpların</a:t>
            </a:r>
            <a:r>
              <a:rPr lang="en-US" sz="1200" dirty="0"/>
              <a:t> </a:t>
            </a:r>
            <a:r>
              <a:rPr lang="en-US" sz="1200" dirty="0" err="1"/>
              <a:t>saptanması</a:t>
            </a:r>
            <a:r>
              <a:rPr lang="en-US" sz="1200" dirty="0"/>
              <a:t> </a:t>
            </a:r>
            <a:r>
              <a:rPr lang="en-US" sz="1200" dirty="0" err="1"/>
              <a:t>ve</a:t>
            </a:r>
            <a:r>
              <a:rPr lang="en-US" sz="1200" dirty="0"/>
              <a:t> </a:t>
            </a:r>
            <a:r>
              <a:rPr lang="en-US" sz="1200" dirty="0" err="1"/>
              <a:t>fizibilite</a:t>
            </a:r>
            <a:r>
              <a:rPr lang="en-US" sz="1200" dirty="0"/>
              <a:t> </a:t>
            </a:r>
            <a:r>
              <a:rPr lang="en-US" sz="1200" dirty="0" err="1"/>
              <a:t>çalışmalarının</a:t>
            </a:r>
            <a:r>
              <a:rPr lang="en-US" sz="1200" dirty="0"/>
              <a:t> </a:t>
            </a:r>
            <a:r>
              <a:rPr lang="en-US" sz="1200" dirty="0" err="1"/>
              <a:t>yapılması</a:t>
            </a:r>
            <a:r>
              <a:rPr lang="en-US" sz="1200" dirty="0"/>
              <a:t> </a:t>
            </a:r>
            <a:r>
              <a:rPr lang="en-US" sz="1200" dirty="0" err="1"/>
              <a:t>hizmetleri</a:t>
            </a:r>
            <a:r>
              <a:rPr lang="en-US" sz="1200" dirty="0"/>
              <a:t>.</a:t>
            </a:r>
            <a:endParaRPr lang="tr-TR" sz="1200" dirty="0"/>
          </a:p>
          <a:p>
            <a:endParaRPr lang="en-US" sz="1200" b="1" dirty="0"/>
          </a:p>
          <a:p>
            <a:r>
              <a:rPr lang="en-US" sz="1200" b="1" dirty="0" err="1"/>
              <a:t>Devreye</a:t>
            </a:r>
            <a:r>
              <a:rPr lang="en-US" sz="1200" b="1" dirty="0"/>
              <a:t> Alma </a:t>
            </a:r>
            <a:r>
              <a:rPr lang="en-US" sz="1200" b="1" dirty="0" err="1"/>
              <a:t>Hizmetleri</a:t>
            </a:r>
            <a:endParaRPr lang="tr-TR" sz="1200" dirty="0"/>
          </a:p>
          <a:p>
            <a:r>
              <a:rPr lang="en-US" sz="1200" dirty="0" err="1"/>
              <a:t>Endüstriyel</a:t>
            </a:r>
            <a:r>
              <a:rPr lang="en-US" sz="1200" dirty="0"/>
              <a:t> </a:t>
            </a:r>
            <a:r>
              <a:rPr lang="en-US" sz="1200" dirty="0" err="1"/>
              <a:t>tesislerdeki</a:t>
            </a:r>
            <a:r>
              <a:rPr lang="en-US" sz="1200" dirty="0"/>
              <a:t> </a:t>
            </a:r>
            <a:r>
              <a:rPr lang="en-US" sz="1200" dirty="0" err="1"/>
              <a:t>elektrikli</a:t>
            </a:r>
            <a:r>
              <a:rPr lang="en-US" sz="1200" dirty="0"/>
              <a:t> </a:t>
            </a:r>
            <a:r>
              <a:rPr lang="en-US" sz="1200" dirty="0" err="1"/>
              <a:t>uygulamalarda</a:t>
            </a:r>
            <a:r>
              <a:rPr lang="en-US" sz="1200" dirty="0"/>
              <a:t>, </a:t>
            </a:r>
            <a:r>
              <a:rPr lang="en-US" sz="1200" dirty="0" err="1"/>
              <a:t>istemlerin</a:t>
            </a:r>
            <a:r>
              <a:rPr lang="en-US" sz="1200" dirty="0"/>
              <a:t>   </a:t>
            </a:r>
            <a:r>
              <a:rPr lang="en-US" sz="1200" dirty="0" err="1"/>
              <a:t>profesyonel</a:t>
            </a:r>
            <a:r>
              <a:rPr lang="en-US" sz="1200" dirty="0"/>
              <a:t>    </a:t>
            </a:r>
            <a:r>
              <a:rPr lang="en-US" sz="1200" dirty="0" err="1"/>
              <a:t>kişilerce</a:t>
            </a:r>
            <a:r>
              <a:rPr lang="en-US" sz="1200" dirty="0"/>
              <a:t>    </a:t>
            </a:r>
            <a:r>
              <a:rPr lang="en-US" sz="1200" dirty="0" err="1"/>
              <a:t>ilgili</a:t>
            </a:r>
            <a:r>
              <a:rPr lang="en-US" sz="1200" dirty="0"/>
              <a:t> </a:t>
            </a:r>
            <a:r>
              <a:rPr lang="en-US" sz="1200" dirty="0" err="1"/>
              <a:t>uygunluktaki</a:t>
            </a:r>
            <a:r>
              <a:rPr lang="en-US" sz="1200" dirty="0"/>
              <a:t> </a:t>
            </a:r>
            <a:r>
              <a:rPr lang="en-US" sz="1200" dirty="0" err="1"/>
              <a:t>standartlar</a:t>
            </a:r>
            <a:r>
              <a:rPr lang="en-US" sz="1200" dirty="0"/>
              <a:t> </a:t>
            </a:r>
            <a:r>
              <a:rPr lang="en-US" sz="1200" dirty="0" err="1"/>
              <a:t>doğrultusunda</a:t>
            </a:r>
            <a:r>
              <a:rPr lang="en-US" sz="1200" dirty="0"/>
              <a:t> </a:t>
            </a:r>
            <a:r>
              <a:rPr lang="en-US" sz="1200" dirty="0" err="1"/>
              <a:t>devreye</a:t>
            </a:r>
            <a:r>
              <a:rPr lang="en-US" sz="1200" dirty="0"/>
              <a:t> alma </a:t>
            </a:r>
            <a:r>
              <a:rPr lang="en-US" sz="1200" dirty="0" err="1"/>
              <a:t>işlemlerinin</a:t>
            </a:r>
            <a:r>
              <a:rPr lang="en-US" sz="1200" dirty="0"/>
              <a:t> </a:t>
            </a:r>
            <a:r>
              <a:rPr lang="en-US" sz="1200" dirty="0" err="1"/>
              <a:t>yapılması</a:t>
            </a:r>
            <a:r>
              <a:rPr lang="en-US" sz="1200" dirty="0"/>
              <a:t>.</a:t>
            </a:r>
            <a:endParaRPr lang="tr-TR" sz="1200" dirty="0"/>
          </a:p>
          <a:p>
            <a:endParaRPr lang="tr-TR" sz="1100" dirty="0">
              <a:latin typeface="Arial" pitchFamily="34" charset="0"/>
              <a:cs typeface="Arial" pitchFamily="34" charset="0"/>
            </a:endParaRPr>
          </a:p>
          <a:p>
            <a:endParaRPr lang="tr-TR" sz="1200" dirty="0"/>
          </a:p>
        </p:txBody>
      </p:sp>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35719" y="8643982"/>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63130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noChangeAspect="1"/>
          </p:cNvSpPr>
          <p:nvPr>
            <p:ph type="body" sz="half" idx="2"/>
          </p:nvPr>
        </p:nvSpPr>
        <p:spPr>
          <a:xfrm>
            <a:off x="342903" y="928663"/>
            <a:ext cx="6228000" cy="7308000"/>
          </a:xfrm>
        </p:spPr>
        <p:txBody>
          <a:bodyPr>
            <a:normAutofit/>
          </a:bodyPr>
          <a:lstStyle/>
          <a:p>
            <a:endParaRPr lang="en-US" sz="1200" b="1" dirty="0"/>
          </a:p>
          <a:p>
            <a:r>
              <a:rPr lang="en-US" sz="1200" b="1" dirty="0" err="1"/>
              <a:t>Enerji</a:t>
            </a:r>
            <a:r>
              <a:rPr lang="en-US" sz="1200" b="1" dirty="0"/>
              <a:t> </a:t>
            </a:r>
            <a:r>
              <a:rPr lang="en-US" sz="1200" b="1" dirty="0" err="1"/>
              <a:t>Kalitesi</a:t>
            </a:r>
            <a:r>
              <a:rPr lang="en-US" sz="1200" b="1" dirty="0"/>
              <a:t> </a:t>
            </a:r>
            <a:r>
              <a:rPr lang="en-US" sz="1200" b="1" dirty="0" err="1"/>
              <a:t>İyileştirme</a:t>
            </a:r>
            <a:r>
              <a:rPr lang="en-US" sz="1200" b="1" dirty="0"/>
              <a:t> </a:t>
            </a:r>
            <a:r>
              <a:rPr lang="en-US" sz="1200" b="1" dirty="0" err="1"/>
              <a:t>Hizmetleri</a:t>
            </a:r>
            <a:endParaRPr lang="tr-TR" sz="1200" b="1" dirty="0"/>
          </a:p>
          <a:p>
            <a:r>
              <a:rPr lang="en-US" sz="1200" dirty="0" err="1"/>
              <a:t>Elektrik</a:t>
            </a:r>
            <a:r>
              <a:rPr lang="en-US" sz="1200" dirty="0"/>
              <a:t> </a:t>
            </a:r>
            <a:r>
              <a:rPr lang="en-US" sz="1200" dirty="0" err="1"/>
              <a:t>tüketimindeki</a:t>
            </a:r>
            <a:r>
              <a:rPr lang="en-US" sz="1200" dirty="0"/>
              <a:t> </a:t>
            </a:r>
            <a:r>
              <a:rPr lang="en-US" sz="1200" dirty="0" err="1"/>
              <a:t>enerji</a:t>
            </a:r>
            <a:r>
              <a:rPr lang="en-US" sz="1200" dirty="0"/>
              <a:t> </a:t>
            </a:r>
            <a:r>
              <a:rPr lang="en-US" sz="1200" dirty="0" err="1"/>
              <a:t>kaybı</a:t>
            </a:r>
            <a:r>
              <a:rPr lang="en-US" sz="1200" dirty="0"/>
              <a:t> </a:t>
            </a:r>
            <a:r>
              <a:rPr lang="en-US" sz="1200" dirty="0" err="1"/>
              <a:t>ve</a:t>
            </a:r>
            <a:r>
              <a:rPr lang="en-US" sz="1200" dirty="0"/>
              <a:t> </a:t>
            </a:r>
            <a:r>
              <a:rPr lang="en-US" sz="1200" dirty="0" err="1"/>
              <a:t>aşırı</a:t>
            </a:r>
            <a:r>
              <a:rPr lang="en-US" sz="1200" dirty="0"/>
              <a:t> </a:t>
            </a:r>
            <a:r>
              <a:rPr lang="en-US" sz="1200" dirty="0" err="1"/>
              <a:t>yüklenmelere</a:t>
            </a:r>
            <a:r>
              <a:rPr lang="en-US" sz="1200" dirty="0"/>
              <a:t> </a:t>
            </a:r>
            <a:r>
              <a:rPr lang="en-US" sz="1200" dirty="0" err="1"/>
              <a:t>sebebiyet</a:t>
            </a:r>
            <a:r>
              <a:rPr lang="en-US" sz="1200" dirty="0"/>
              <a:t> </a:t>
            </a:r>
            <a:r>
              <a:rPr lang="en-US" sz="1200" dirty="0" err="1"/>
              <a:t>veren</a:t>
            </a:r>
            <a:r>
              <a:rPr lang="en-US" sz="1200" dirty="0"/>
              <a:t> </a:t>
            </a:r>
            <a:r>
              <a:rPr lang="en-US" sz="1200" dirty="0" err="1"/>
              <a:t>unsurlar</a:t>
            </a:r>
            <a:r>
              <a:rPr lang="en-US" sz="1200" dirty="0"/>
              <a:t> </a:t>
            </a:r>
            <a:r>
              <a:rPr lang="en-US" sz="1200" dirty="0" err="1"/>
              <a:t>ile</a:t>
            </a:r>
            <a:r>
              <a:rPr lang="en-US" sz="1200" dirty="0"/>
              <a:t> </a:t>
            </a:r>
            <a:r>
              <a:rPr lang="en-US" sz="1200" dirty="0" err="1"/>
              <a:t>uygun</a:t>
            </a:r>
            <a:r>
              <a:rPr lang="en-US" sz="1200" dirty="0"/>
              <a:t> </a:t>
            </a:r>
            <a:r>
              <a:rPr lang="en-US" sz="1200" dirty="0" err="1"/>
              <a:t>seçilmeyen</a:t>
            </a:r>
            <a:r>
              <a:rPr lang="en-US" sz="1200" dirty="0"/>
              <a:t> </a:t>
            </a:r>
            <a:r>
              <a:rPr lang="en-US" sz="1200" dirty="0" err="1"/>
              <a:t>komponentlerin</a:t>
            </a:r>
            <a:r>
              <a:rPr lang="en-US" sz="1200" dirty="0"/>
              <a:t> </a:t>
            </a:r>
            <a:r>
              <a:rPr lang="en-US" sz="1200" dirty="0" err="1"/>
              <a:t>belirlenmesi</a:t>
            </a:r>
            <a:r>
              <a:rPr lang="en-US" sz="1200" dirty="0"/>
              <a:t> </a:t>
            </a:r>
            <a:r>
              <a:rPr lang="en-US" sz="1200" dirty="0" err="1"/>
              <a:t>ve</a:t>
            </a:r>
            <a:r>
              <a:rPr lang="en-US" sz="1200" dirty="0"/>
              <a:t> </a:t>
            </a:r>
            <a:r>
              <a:rPr lang="en-US" sz="1200" dirty="0" err="1"/>
              <a:t>bunların</a:t>
            </a:r>
            <a:r>
              <a:rPr lang="en-US" sz="1200" dirty="0"/>
              <a:t> </a:t>
            </a:r>
            <a:r>
              <a:rPr lang="en-US" sz="1200" dirty="0" err="1"/>
              <a:t>standart</a:t>
            </a:r>
            <a:r>
              <a:rPr lang="en-US" sz="1200" dirty="0"/>
              <a:t> </a:t>
            </a:r>
            <a:r>
              <a:rPr lang="en-US" sz="1200" dirty="0" err="1"/>
              <a:t>normlarla</a:t>
            </a:r>
            <a:r>
              <a:rPr lang="en-US" sz="1200" dirty="0"/>
              <a:t> </a:t>
            </a:r>
            <a:r>
              <a:rPr lang="en-US" sz="1200" dirty="0" err="1"/>
              <a:t>uygun</a:t>
            </a:r>
            <a:r>
              <a:rPr lang="en-US" sz="1200" dirty="0"/>
              <a:t> hale </a:t>
            </a:r>
            <a:r>
              <a:rPr lang="en-US" sz="1200" dirty="0" err="1"/>
              <a:t>getirilerek</a:t>
            </a:r>
            <a:r>
              <a:rPr lang="en-US" sz="1200" dirty="0"/>
              <a:t> </a:t>
            </a:r>
            <a:r>
              <a:rPr lang="en-US" sz="1200" dirty="0" err="1"/>
              <a:t>enerji</a:t>
            </a:r>
            <a:r>
              <a:rPr lang="en-US" sz="1200" dirty="0"/>
              <a:t> </a:t>
            </a:r>
            <a:r>
              <a:rPr lang="en-US" sz="1200" dirty="0" err="1"/>
              <a:t>kalitesinin</a:t>
            </a:r>
            <a:r>
              <a:rPr lang="en-US" sz="1200" dirty="0"/>
              <a:t> </a:t>
            </a:r>
            <a:r>
              <a:rPr lang="en-US" sz="1200" dirty="0" err="1"/>
              <a:t>verimini</a:t>
            </a:r>
            <a:r>
              <a:rPr lang="en-US" sz="1200" dirty="0"/>
              <a:t> </a:t>
            </a:r>
            <a:r>
              <a:rPr lang="en-US" sz="1200" dirty="0" err="1"/>
              <a:t>arttırma</a:t>
            </a:r>
            <a:r>
              <a:rPr lang="en-US" sz="1200" dirty="0"/>
              <a:t>  </a:t>
            </a:r>
            <a:r>
              <a:rPr lang="en-US" sz="1200" dirty="0" err="1"/>
              <a:t>hizmetleri</a:t>
            </a:r>
            <a:r>
              <a:rPr lang="en-US" sz="1200" dirty="0"/>
              <a:t>.</a:t>
            </a:r>
          </a:p>
          <a:p>
            <a:endParaRPr lang="en-US" sz="1200" dirty="0"/>
          </a:p>
          <a:p>
            <a:endParaRPr lang="tr-TR" sz="1200" dirty="0"/>
          </a:p>
          <a:p>
            <a:r>
              <a:rPr lang="en-US" sz="1200" b="1" dirty="0" err="1"/>
              <a:t>Enerji</a:t>
            </a:r>
            <a:r>
              <a:rPr lang="en-US" sz="1200" b="1" dirty="0"/>
              <a:t> </a:t>
            </a:r>
            <a:r>
              <a:rPr lang="en-US" sz="1200" b="1" dirty="0" err="1"/>
              <a:t>Dağıtım</a:t>
            </a:r>
            <a:r>
              <a:rPr lang="en-US" sz="1200" b="1" dirty="0"/>
              <a:t> </a:t>
            </a:r>
            <a:r>
              <a:rPr lang="en-US" sz="1200" b="1" dirty="0" err="1"/>
              <a:t>Panoları</a:t>
            </a:r>
            <a:endParaRPr lang="tr-TR" sz="1200" b="1" dirty="0"/>
          </a:p>
          <a:p>
            <a:r>
              <a:rPr lang="en-US" sz="1200" dirty="0" err="1"/>
              <a:t>Endüstriyel</a:t>
            </a:r>
            <a:r>
              <a:rPr lang="en-US" sz="1200" dirty="0"/>
              <a:t> </a:t>
            </a:r>
            <a:r>
              <a:rPr lang="en-US" sz="1200" dirty="0" err="1"/>
              <a:t>tesislerin</a:t>
            </a:r>
            <a:r>
              <a:rPr lang="en-US" sz="1200" dirty="0"/>
              <a:t> </a:t>
            </a:r>
            <a:r>
              <a:rPr lang="en-US" sz="1200" dirty="0" err="1"/>
              <a:t>ihtiyacı</a:t>
            </a:r>
            <a:r>
              <a:rPr lang="en-US" sz="1200" dirty="0"/>
              <a:t> </a:t>
            </a:r>
            <a:r>
              <a:rPr lang="en-US" sz="1200" dirty="0" err="1"/>
              <a:t>olan</a:t>
            </a:r>
            <a:r>
              <a:rPr lang="en-US" sz="1200" dirty="0"/>
              <a:t> her </a:t>
            </a:r>
            <a:r>
              <a:rPr lang="en-US" sz="1200" dirty="0" err="1"/>
              <a:t>türlü</a:t>
            </a:r>
            <a:r>
              <a:rPr lang="en-US" sz="1200" dirty="0"/>
              <a:t> </a:t>
            </a:r>
            <a:r>
              <a:rPr lang="en-US" sz="1200" dirty="0" err="1"/>
              <a:t>enerji</a:t>
            </a:r>
            <a:r>
              <a:rPr lang="en-US" sz="1200" dirty="0"/>
              <a:t> </a:t>
            </a:r>
            <a:r>
              <a:rPr lang="en-US" sz="1200" dirty="0" err="1"/>
              <a:t>dağıtım</a:t>
            </a:r>
            <a:r>
              <a:rPr lang="en-US" sz="1200" dirty="0"/>
              <a:t> </a:t>
            </a:r>
            <a:r>
              <a:rPr lang="en-US" sz="1200" dirty="0" err="1"/>
              <a:t>panolarının</a:t>
            </a:r>
            <a:r>
              <a:rPr lang="en-US" sz="1200" dirty="0"/>
              <a:t> </a:t>
            </a:r>
            <a:r>
              <a:rPr lang="en-US" sz="1200" dirty="0" err="1"/>
              <a:t>projelendirilmesi</a:t>
            </a:r>
            <a:r>
              <a:rPr lang="en-US" sz="1200" dirty="0"/>
              <a:t> </a:t>
            </a:r>
            <a:r>
              <a:rPr lang="en-US" sz="1200" dirty="0" err="1"/>
              <a:t>ve</a:t>
            </a:r>
            <a:r>
              <a:rPr lang="en-US" sz="1200" dirty="0"/>
              <a:t> </a:t>
            </a:r>
            <a:r>
              <a:rPr lang="en-US" sz="1200" dirty="0" err="1"/>
              <a:t>imalatının</a:t>
            </a:r>
            <a:r>
              <a:rPr lang="en-US" sz="1200" dirty="0"/>
              <a:t> </a:t>
            </a:r>
            <a:r>
              <a:rPr lang="en-US" sz="1200" dirty="0" err="1"/>
              <a:t>yapılması</a:t>
            </a:r>
            <a:r>
              <a:rPr lang="en-US" sz="1200" dirty="0"/>
              <a:t>.</a:t>
            </a:r>
          </a:p>
          <a:p>
            <a:endParaRPr lang="en-US" sz="1200" dirty="0"/>
          </a:p>
          <a:p>
            <a:endParaRPr lang="tr-TR" sz="1200" dirty="0"/>
          </a:p>
          <a:p>
            <a:r>
              <a:rPr lang="en-US" sz="1200" b="1" dirty="0" err="1"/>
              <a:t>Kompanzasyon</a:t>
            </a:r>
            <a:r>
              <a:rPr lang="en-US" sz="1200" b="1" dirty="0"/>
              <a:t> </a:t>
            </a:r>
            <a:r>
              <a:rPr lang="en-US" sz="1200" b="1" dirty="0" err="1"/>
              <a:t>Panoları</a:t>
            </a:r>
            <a:endParaRPr lang="tr-TR" sz="1200" b="1" dirty="0"/>
          </a:p>
          <a:p>
            <a:r>
              <a:rPr lang="en-US" sz="1200" dirty="0" err="1"/>
              <a:t>Aktif</a:t>
            </a:r>
            <a:r>
              <a:rPr lang="en-US" sz="1200" dirty="0"/>
              <a:t> - </a:t>
            </a:r>
            <a:r>
              <a:rPr lang="en-US" sz="1200" dirty="0" err="1"/>
              <a:t>reaktif</a:t>
            </a:r>
            <a:r>
              <a:rPr lang="en-US" sz="1200" dirty="0"/>
              <a:t> </a:t>
            </a:r>
            <a:r>
              <a:rPr lang="en-US" sz="1200" dirty="0" err="1"/>
              <a:t>güç</a:t>
            </a:r>
            <a:r>
              <a:rPr lang="en-US" sz="1200" dirty="0"/>
              <a:t> </a:t>
            </a:r>
            <a:r>
              <a:rPr lang="en-US" sz="1200" dirty="0" err="1"/>
              <a:t>dengesinin</a:t>
            </a:r>
            <a:r>
              <a:rPr lang="en-US" sz="1200" dirty="0"/>
              <a:t> </a:t>
            </a:r>
            <a:r>
              <a:rPr lang="en-US" sz="1200" dirty="0" err="1"/>
              <a:t>ilgili</a:t>
            </a:r>
            <a:r>
              <a:rPr lang="en-US" sz="1200" dirty="0"/>
              <a:t> </a:t>
            </a:r>
            <a:r>
              <a:rPr lang="en-US" sz="1200" dirty="0" err="1"/>
              <a:t>sınırlar</a:t>
            </a:r>
            <a:r>
              <a:rPr lang="en-US" sz="1200" dirty="0"/>
              <a:t> </a:t>
            </a:r>
            <a:r>
              <a:rPr lang="en-US" sz="1200" dirty="0" err="1"/>
              <a:t>içerisinde</a:t>
            </a:r>
            <a:r>
              <a:rPr lang="en-US" sz="1200" dirty="0"/>
              <a:t> </a:t>
            </a:r>
            <a:r>
              <a:rPr lang="en-US" sz="1200" dirty="0" err="1"/>
              <a:t>tutmak</a:t>
            </a:r>
            <a:r>
              <a:rPr lang="en-US" sz="1200" dirty="0"/>
              <a:t> </a:t>
            </a:r>
            <a:r>
              <a:rPr lang="en-US" sz="1200" dirty="0" err="1"/>
              <a:t>ve</a:t>
            </a:r>
            <a:r>
              <a:rPr lang="en-US" sz="1200" dirty="0"/>
              <a:t> cos </a:t>
            </a:r>
            <a:r>
              <a:rPr lang="en-US" sz="1200" dirty="0" err="1"/>
              <a:t>φ</a:t>
            </a:r>
            <a:r>
              <a:rPr lang="en-US" sz="1200" dirty="0"/>
              <a:t> </a:t>
            </a:r>
            <a:r>
              <a:rPr lang="en-US" sz="1200" dirty="0" err="1"/>
              <a:t>değerinin</a:t>
            </a:r>
            <a:r>
              <a:rPr lang="en-US" sz="1200" dirty="0"/>
              <a:t> </a:t>
            </a:r>
            <a:r>
              <a:rPr lang="en-US" sz="1200" dirty="0" err="1"/>
              <a:t>enerji</a:t>
            </a:r>
            <a:r>
              <a:rPr lang="en-US" sz="1200" dirty="0"/>
              <a:t> </a:t>
            </a:r>
            <a:r>
              <a:rPr lang="en-US" sz="1200" dirty="0" err="1"/>
              <a:t>kalitesini</a:t>
            </a:r>
            <a:r>
              <a:rPr lang="en-US" sz="1200" dirty="0"/>
              <a:t> </a:t>
            </a:r>
            <a:r>
              <a:rPr lang="en-US" sz="1200" dirty="0" err="1"/>
              <a:t>arttırıcı</a:t>
            </a:r>
            <a:r>
              <a:rPr lang="en-US" sz="1200" dirty="0"/>
              <a:t> </a:t>
            </a:r>
            <a:r>
              <a:rPr lang="en-US" sz="1200" dirty="0" err="1"/>
              <a:t>yönde</a:t>
            </a:r>
            <a:r>
              <a:rPr lang="en-US" sz="1200" dirty="0"/>
              <a:t> </a:t>
            </a:r>
            <a:r>
              <a:rPr lang="en-US" sz="1200" dirty="0" err="1"/>
              <a:t>uygun</a:t>
            </a:r>
            <a:r>
              <a:rPr lang="en-US" sz="1200" dirty="0"/>
              <a:t> hale </a:t>
            </a:r>
            <a:r>
              <a:rPr lang="en-US" sz="1200" dirty="0" err="1"/>
              <a:t>getirmek</a:t>
            </a:r>
            <a:r>
              <a:rPr lang="en-US" sz="1200" dirty="0"/>
              <a:t> </a:t>
            </a:r>
            <a:r>
              <a:rPr lang="en-US" sz="1200" dirty="0" err="1"/>
              <a:t>için</a:t>
            </a:r>
            <a:r>
              <a:rPr lang="en-US" sz="1200" dirty="0"/>
              <a:t> </a:t>
            </a:r>
            <a:r>
              <a:rPr lang="en-US" sz="1200" dirty="0" err="1"/>
              <a:t>ihtiyaçlara</a:t>
            </a:r>
            <a:r>
              <a:rPr lang="en-US" sz="1200" dirty="0"/>
              <a:t> </a:t>
            </a:r>
            <a:r>
              <a:rPr lang="en-US" sz="1200" dirty="0" err="1"/>
              <a:t>yönelik</a:t>
            </a:r>
            <a:r>
              <a:rPr lang="en-US" sz="1200" dirty="0"/>
              <a:t> </a:t>
            </a:r>
            <a:r>
              <a:rPr lang="en-US" sz="1200" dirty="0" err="1"/>
              <a:t>kompanzasyon</a:t>
            </a:r>
            <a:r>
              <a:rPr lang="en-US" sz="1200" dirty="0"/>
              <a:t> </a:t>
            </a:r>
            <a:r>
              <a:rPr lang="en-US" sz="1200" dirty="0" err="1"/>
              <a:t>panolarının</a:t>
            </a:r>
            <a:r>
              <a:rPr lang="en-US" sz="1200" dirty="0"/>
              <a:t> </a:t>
            </a:r>
            <a:r>
              <a:rPr lang="en-US" sz="1200" dirty="0" err="1"/>
              <a:t>tasarlanması</a:t>
            </a:r>
            <a:r>
              <a:rPr lang="en-US" sz="1200" dirty="0"/>
              <a:t> </a:t>
            </a:r>
            <a:r>
              <a:rPr lang="en-US" sz="1200" dirty="0" err="1"/>
              <a:t>ve</a:t>
            </a:r>
            <a:r>
              <a:rPr lang="en-US" sz="1200" dirty="0"/>
              <a:t> </a:t>
            </a:r>
            <a:r>
              <a:rPr lang="en-US" sz="1200" dirty="0" err="1"/>
              <a:t>imalatının</a:t>
            </a:r>
            <a:r>
              <a:rPr lang="en-US" sz="1200" dirty="0"/>
              <a:t> </a:t>
            </a:r>
            <a:r>
              <a:rPr lang="en-US" sz="1200" dirty="0" err="1"/>
              <a:t>yapılması</a:t>
            </a:r>
            <a:r>
              <a:rPr lang="en-US" sz="1200" dirty="0"/>
              <a:t>.</a:t>
            </a:r>
          </a:p>
          <a:p>
            <a:endParaRPr lang="en-US" sz="1200" dirty="0"/>
          </a:p>
          <a:p>
            <a:endParaRPr lang="tr-TR" sz="1200" dirty="0"/>
          </a:p>
          <a:p>
            <a:r>
              <a:rPr lang="en-US" sz="1200" b="1" dirty="0" err="1"/>
              <a:t>Aktif</a:t>
            </a:r>
            <a:r>
              <a:rPr lang="en-US" sz="1200" b="1" dirty="0"/>
              <a:t> - </a:t>
            </a:r>
            <a:r>
              <a:rPr lang="en-US" sz="1200" b="1" dirty="0" err="1"/>
              <a:t>Pasif</a:t>
            </a:r>
            <a:r>
              <a:rPr lang="en-US" sz="1200" b="1" dirty="0"/>
              <a:t> </a:t>
            </a:r>
            <a:r>
              <a:rPr lang="en-US" sz="1200" b="1" dirty="0" err="1"/>
              <a:t>Harmonik</a:t>
            </a:r>
            <a:r>
              <a:rPr lang="en-US" sz="1200" b="1" dirty="0"/>
              <a:t> </a:t>
            </a:r>
            <a:r>
              <a:rPr lang="en-US" sz="1200" b="1" dirty="0" err="1"/>
              <a:t>Filtre</a:t>
            </a:r>
            <a:r>
              <a:rPr lang="en-US" sz="1200" b="1" dirty="0"/>
              <a:t> </a:t>
            </a:r>
            <a:r>
              <a:rPr lang="en-US" sz="1200" b="1" dirty="0" err="1"/>
              <a:t>Panoları</a:t>
            </a:r>
            <a:endParaRPr lang="tr-TR" sz="1200" b="1" dirty="0"/>
          </a:p>
          <a:p>
            <a:r>
              <a:rPr lang="en-US" sz="1200" dirty="0" err="1"/>
              <a:t>Şebekedeki</a:t>
            </a:r>
            <a:r>
              <a:rPr lang="en-US" sz="1200" dirty="0"/>
              <a:t> </a:t>
            </a:r>
            <a:r>
              <a:rPr lang="en-US" sz="1200" dirty="0" err="1"/>
              <a:t>harmonik</a:t>
            </a:r>
            <a:r>
              <a:rPr lang="en-US" sz="1200" dirty="0"/>
              <a:t> </a:t>
            </a:r>
            <a:r>
              <a:rPr lang="en-US" sz="1200" dirty="0" err="1"/>
              <a:t>üreten</a:t>
            </a:r>
            <a:r>
              <a:rPr lang="en-US" sz="1200" dirty="0"/>
              <a:t> </a:t>
            </a:r>
            <a:r>
              <a:rPr lang="en-US" sz="1200" dirty="0" err="1"/>
              <a:t>yüklerin</a:t>
            </a:r>
            <a:r>
              <a:rPr lang="en-US" sz="1200" dirty="0"/>
              <a:t> </a:t>
            </a:r>
            <a:r>
              <a:rPr lang="en-US" sz="1200" dirty="0" err="1"/>
              <a:t>bulunduğu</a:t>
            </a:r>
            <a:r>
              <a:rPr lang="en-US" sz="1200" dirty="0"/>
              <a:t> </a:t>
            </a:r>
            <a:r>
              <a:rPr lang="en-US" sz="1200" dirty="0" err="1"/>
              <a:t>tesislerde</a:t>
            </a:r>
            <a:r>
              <a:rPr lang="en-US" sz="1200" dirty="0"/>
              <a:t>, </a:t>
            </a:r>
            <a:r>
              <a:rPr lang="en-US" sz="1200" dirty="0" err="1"/>
              <a:t>elektriksel</a:t>
            </a:r>
            <a:r>
              <a:rPr lang="en-US" sz="1200" dirty="0"/>
              <a:t> </a:t>
            </a:r>
            <a:r>
              <a:rPr lang="en-US" sz="1200" dirty="0" err="1"/>
              <a:t>cihaz</a:t>
            </a:r>
            <a:r>
              <a:rPr lang="en-US" sz="1200" dirty="0"/>
              <a:t> </a:t>
            </a:r>
            <a:r>
              <a:rPr lang="en-US" sz="1200" dirty="0" err="1"/>
              <a:t>ve</a:t>
            </a:r>
            <a:r>
              <a:rPr lang="en-US" sz="1200" dirty="0"/>
              <a:t> </a:t>
            </a:r>
            <a:r>
              <a:rPr lang="en-US" sz="1200" dirty="0" err="1"/>
              <a:t>makinaların</a:t>
            </a:r>
            <a:r>
              <a:rPr lang="en-US" sz="1200" dirty="0"/>
              <a:t> </a:t>
            </a:r>
            <a:r>
              <a:rPr lang="en-US" sz="1200" dirty="0" err="1"/>
              <a:t>olumsuz</a:t>
            </a:r>
            <a:r>
              <a:rPr lang="en-US" sz="1200" dirty="0"/>
              <a:t> </a:t>
            </a:r>
            <a:r>
              <a:rPr lang="en-US" sz="1200" dirty="0" err="1"/>
              <a:t>etkilenmesini</a:t>
            </a:r>
            <a:r>
              <a:rPr lang="en-US" sz="1200" dirty="0"/>
              <a:t> </a:t>
            </a:r>
            <a:r>
              <a:rPr lang="en-US" sz="1200" dirty="0" err="1"/>
              <a:t>önleyici</a:t>
            </a:r>
            <a:r>
              <a:rPr lang="en-US" sz="1200" dirty="0"/>
              <a:t> </a:t>
            </a:r>
            <a:r>
              <a:rPr lang="en-US" sz="1200" dirty="0" err="1"/>
              <a:t>aktif</a:t>
            </a:r>
            <a:r>
              <a:rPr lang="en-US" sz="1200" dirty="0"/>
              <a:t> </a:t>
            </a:r>
            <a:r>
              <a:rPr lang="en-US" sz="1200" dirty="0" err="1"/>
              <a:t>ve</a:t>
            </a:r>
            <a:r>
              <a:rPr lang="en-US" sz="1200" dirty="0"/>
              <a:t> </a:t>
            </a:r>
            <a:r>
              <a:rPr lang="en-US" sz="1200" dirty="0" err="1"/>
              <a:t>pasif</a:t>
            </a:r>
            <a:r>
              <a:rPr lang="en-US" sz="1200" dirty="0"/>
              <a:t> </a:t>
            </a:r>
            <a:r>
              <a:rPr lang="en-US" sz="1200" dirty="0" err="1"/>
              <a:t>harmonik</a:t>
            </a:r>
            <a:r>
              <a:rPr lang="en-US" sz="1200" dirty="0"/>
              <a:t> </a:t>
            </a:r>
            <a:r>
              <a:rPr lang="en-US" sz="1200" dirty="0" err="1"/>
              <a:t>reaktörlerin</a:t>
            </a:r>
            <a:r>
              <a:rPr lang="en-US" sz="1200" dirty="0"/>
              <a:t> </a:t>
            </a:r>
            <a:r>
              <a:rPr lang="en-US" sz="1200" dirty="0" err="1"/>
              <a:t>kullanıldığı</a:t>
            </a:r>
            <a:r>
              <a:rPr lang="en-US" sz="1200" dirty="0"/>
              <a:t> </a:t>
            </a:r>
            <a:r>
              <a:rPr lang="en-US" sz="1200" dirty="0" err="1"/>
              <a:t>filtre</a:t>
            </a:r>
            <a:r>
              <a:rPr lang="en-US" sz="1200" dirty="0"/>
              <a:t> </a:t>
            </a:r>
            <a:r>
              <a:rPr lang="en-US" sz="1200" dirty="0" err="1"/>
              <a:t>panolarının</a:t>
            </a:r>
            <a:r>
              <a:rPr lang="en-US" sz="1200" dirty="0"/>
              <a:t>  </a:t>
            </a:r>
            <a:r>
              <a:rPr lang="en-US" sz="1200" dirty="0" err="1"/>
              <a:t>yapılması</a:t>
            </a:r>
            <a:r>
              <a:rPr lang="en-US" sz="1200" dirty="0"/>
              <a:t>.</a:t>
            </a:r>
          </a:p>
          <a:p>
            <a:endParaRPr lang="en-US" sz="1200" dirty="0"/>
          </a:p>
          <a:p>
            <a:endParaRPr lang="tr-TR" sz="1200" dirty="0"/>
          </a:p>
          <a:p>
            <a:r>
              <a:rPr lang="en-US" sz="1200" b="1" dirty="0" err="1"/>
              <a:t>Otomasyon</a:t>
            </a:r>
            <a:r>
              <a:rPr lang="en-US" sz="1200" b="1" dirty="0"/>
              <a:t> </a:t>
            </a:r>
            <a:r>
              <a:rPr lang="en-US" sz="1200" b="1" dirty="0" err="1"/>
              <a:t>ve</a:t>
            </a:r>
            <a:r>
              <a:rPr lang="en-US" sz="1200" b="1" dirty="0"/>
              <a:t> </a:t>
            </a:r>
            <a:r>
              <a:rPr lang="en-US" sz="1200" b="1" dirty="0" err="1"/>
              <a:t>Özel</a:t>
            </a:r>
            <a:r>
              <a:rPr lang="en-US" sz="1200" b="1" dirty="0"/>
              <a:t> </a:t>
            </a:r>
            <a:r>
              <a:rPr lang="en-US" sz="1200" b="1" dirty="0" err="1"/>
              <a:t>Sistem</a:t>
            </a:r>
            <a:r>
              <a:rPr lang="en-US" sz="1200" b="1" dirty="0"/>
              <a:t> </a:t>
            </a:r>
            <a:r>
              <a:rPr lang="en-US" sz="1200" b="1" dirty="0" err="1"/>
              <a:t>Panoları</a:t>
            </a:r>
            <a:endParaRPr lang="tr-TR" sz="1200" b="1" dirty="0"/>
          </a:p>
          <a:p>
            <a:r>
              <a:rPr lang="en-US" sz="1200" dirty="0" err="1"/>
              <a:t>Endüstriyel</a:t>
            </a:r>
            <a:r>
              <a:rPr lang="en-US" sz="1200" dirty="0"/>
              <a:t> </a:t>
            </a:r>
            <a:r>
              <a:rPr lang="en-US" sz="1200" dirty="0" err="1"/>
              <a:t>tesislerin</a:t>
            </a:r>
            <a:r>
              <a:rPr lang="en-US" sz="1200" dirty="0"/>
              <a:t> </a:t>
            </a:r>
            <a:r>
              <a:rPr lang="en-US" sz="1200" dirty="0" err="1"/>
              <a:t>yapısına</a:t>
            </a:r>
            <a:r>
              <a:rPr lang="en-US" sz="1200" dirty="0"/>
              <a:t> </a:t>
            </a:r>
            <a:r>
              <a:rPr lang="en-US" sz="1200" dirty="0" err="1"/>
              <a:t>ve</a:t>
            </a:r>
            <a:r>
              <a:rPr lang="en-US" sz="1200" dirty="0"/>
              <a:t> </a:t>
            </a:r>
            <a:r>
              <a:rPr lang="en-US" sz="1200" dirty="0" err="1"/>
              <a:t>işlevine</a:t>
            </a:r>
            <a:r>
              <a:rPr lang="en-US" sz="1200" dirty="0"/>
              <a:t> </a:t>
            </a:r>
            <a:r>
              <a:rPr lang="en-US" sz="1200" dirty="0" err="1"/>
              <a:t>uygun</a:t>
            </a:r>
            <a:r>
              <a:rPr lang="en-US" sz="1200" dirty="0"/>
              <a:t> </a:t>
            </a:r>
            <a:r>
              <a:rPr lang="en-US" sz="1200" dirty="0" err="1"/>
              <a:t>çözümler</a:t>
            </a:r>
            <a:r>
              <a:rPr lang="en-US" sz="1200" dirty="0"/>
              <a:t> </a:t>
            </a:r>
            <a:r>
              <a:rPr lang="en-US" sz="1200" dirty="0" err="1"/>
              <a:t>sunan</a:t>
            </a:r>
            <a:r>
              <a:rPr lang="en-US" sz="1200" dirty="0"/>
              <a:t> her </a:t>
            </a:r>
            <a:r>
              <a:rPr lang="en-US" sz="1200" dirty="0" err="1"/>
              <a:t>türlü</a:t>
            </a:r>
            <a:r>
              <a:rPr lang="en-US" sz="1200" dirty="0"/>
              <a:t> </a:t>
            </a:r>
            <a:r>
              <a:rPr lang="en-US" sz="1200" dirty="0" err="1"/>
              <a:t>otomasyon</a:t>
            </a:r>
            <a:r>
              <a:rPr lang="en-US" sz="1200" dirty="0"/>
              <a:t> </a:t>
            </a:r>
            <a:r>
              <a:rPr lang="en-US" sz="1200" dirty="0" err="1"/>
              <a:t>ve</a:t>
            </a:r>
            <a:r>
              <a:rPr lang="en-US" sz="1200" dirty="0"/>
              <a:t> </a:t>
            </a:r>
            <a:r>
              <a:rPr lang="en-US" sz="1200" dirty="0" err="1"/>
              <a:t>özel</a:t>
            </a:r>
            <a:r>
              <a:rPr lang="en-US" sz="1200" dirty="0"/>
              <a:t> </a:t>
            </a:r>
            <a:r>
              <a:rPr lang="en-US" sz="1200" dirty="0" err="1"/>
              <a:t>sistem</a:t>
            </a:r>
            <a:r>
              <a:rPr lang="en-US" sz="1200" dirty="0"/>
              <a:t> </a:t>
            </a:r>
            <a:r>
              <a:rPr lang="en-US" sz="1200" dirty="0" err="1"/>
              <a:t>panolarının</a:t>
            </a:r>
            <a:r>
              <a:rPr lang="en-US" sz="1200" dirty="0"/>
              <a:t> </a:t>
            </a:r>
            <a:r>
              <a:rPr lang="en-US" sz="1200" dirty="0" err="1"/>
              <a:t>imalatının</a:t>
            </a:r>
            <a:r>
              <a:rPr lang="en-US" sz="1200" dirty="0"/>
              <a:t> </a:t>
            </a:r>
            <a:r>
              <a:rPr lang="en-US" sz="1200" dirty="0" err="1"/>
              <a:t>yapılması</a:t>
            </a:r>
            <a:r>
              <a:rPr lang="en-US" sz="1200" dirty="0"/>
              <a:t>.</a:t>
            </a:r>
            <a:endParaRPr lang="tr-TR" sz="1200" dirty="0"/>
          </a:p>
          <a:p>
            <a:endParaRPr lang="en-US" sz="1200" b="1" dirty="0"/>
          </a:p>
          <a:p>
            <a:endParaRPr lang="en-US" sz="1200" b="1" dirty="0"/>
          </a:p>
          <a:p>
            <a:r>
              <a:rPr lang="en-US" sz="1200" b="1" dirty="0" err="1"/>
              <a:t>Otomatik</a:t>
            </a:r>
            <a:r>
              <a:rPr lang="en-US" sz="1200" b="1" dirty="0"/>
              <a:t> </a:t>
            </a:r>
            <a:r>
              <a:rPr lang="en-US" sz="1200" b="1" dirty="0" err="1"/>
              <a:t>Kontrol</a:t>
            </a:r>
            <a:r>
              <a:rPr lang="en-US" sz="1200" b="1" dirty="0"/>
              <a:t> </a:t>
            </a:r>
            <a:r>
              <a:rPr lang="en-US" sz="1200" b="1" dirty="0" err="1"/>
              <a:t>Panoları</a:t>
            </a:r>
            <a:endParaRPr lang="tr-TR" sz="1200" b="1" dirty="0"/>
          </a:p>
          <a:p>
            <a:r>
              <a:rPr lang="en-US" sz="1200" dirty="0" err="1"/>
              <a:t>Tesisin</a:t>
            </a:r>
            <a:r>
              <a:rPr lang="en-US" sz="1200" dirty="0"/>
              <a:t> proses </a:t>
            </a:r>
            <a:r>
              <a:rPr lang="en-US" sz="1200" dirty="0" err="1"/>
              <a:t>akış</a:t>
            </a:r>
            <a:r>
              <a:rPr lang="en-US" sz="1200" dirty="0"/>
              <a:t> </a:t>
            </a:r>
            <a:r>
              <a:rPr lang="en-US" sz="1200" dirty="0" err="1"/>
              <a:t>şeması</a:t>
            </a:r>
            <a:r>
              <a:rPr lang="en-US" sz="1200" dirty="0"/>
              <a:t> </a:t>
            </a:r>
            <a:r>
              <a:rPr lang="en-US" sz="1200" dirty="0" err="1"/>
              <a:t>ve</a:t>
            </a:r>
            <a:r>
              <a:rPr lang="en-US" sz="1200" dirty="0"/>
              <a:t> </a:t>
            </a:r>
            <a:r>
              <a:rPr lang="en-US" sz="1200" dirty="0" err="1"/>
              <a:t>makine</a:t>
            </a:r>
            <a:r>
              <a:rPr lang="en-US" sz="1200" dirty="0"/>
              <a:t> </a:t>
            </a:r>
            <a:r>
              <a:rPr lang="en-US" sz="1200" dirty="0" err="1"/>
              <a:t>parkuru</a:t>
            </a:r>
            <a:r>
              <a:rPr lang="en-US" sz="1200" dirty="0"/>
              <a:t> </a:t>
            </a:r>
            <a:r>
              <a:rPr lang="en-US" sz="1200" dirty="0" err="1"/>
              <a:t>ihtiyaçlarına</a:t>
            </a:r>
            <a:r>
              <a:rPr lang="en-US" sz="1200" dirty="0"/>
              <a:t> </a:t>
            </a:r>
            <a:r>
              <a:rPr lang="en-US" sz="1200" dirty="0" err="1"/>
              <a:t>uygun</a:t>
            </a:r>
            <a:r>
              <a:rPr lang="en-US" sz="1200" dirty="0"/>
              <a:t> </a:t>
            </a:r>
            <a:r>
              <a:rPr lang="en-US" sz="1200" dirty="0" err="1"/>
              <a:t>olarak</a:t>
            </a:r>
            <a:r>
              <a:rPr lang="en-US" sz="1200" dirty="0"/>
              <a:t> </a:t>
            </a:r>
            <a:r>
              <a:rPr lang="en-US" sz="1200" dirty="0" err="1"/>
              <a:t>insan</a:t>
            </a:r>
            <a:r>
              <a:rPr lang="en-US" sz="1200" dirty="0"/>
              <a:t> </a:t>
            </a:r>
            <a:r>
              <a:rPr lang="en-US" sz="1200" dirty="0" err="1"/>
              <a:t>müdahalesini</a:t>
            </a:r>
            <a:r>
              <a:rPr lang="en-US" sz="1200" dirty="0"/>
              <a:t> minimum </a:t>
            </a:r>
            <a:r>
              <a:rPr lang="en-US" sz="1200" dirty="0" err="1"/>
              <a:t>seviyede</a:t>
            </a:r>
            <a:r>
              <a:rPr lang="en-US" sz="1200" dirty="0"/>
              <a:t> </a:t>
            </a:r>
            <a:r>
              <a:rPr lang="en-US" sz="1200" dirty="0" err="1"/>
              <a:t>tutmayı</a:t>
            </a:r>
            <a:r>
              <a:rPr lang="en-US" sz="1200" dirty="0"/>
              <a:t> </a:t>
            </a:r>
            <a:r>
              <a:rPr lang="en-US" sz="1200" dirty="0" err="1"/>
              <a:t>amaçlayan</a:t>
            </a:r>
            <a:r>
              <a:rPr lang="en-US" sz="1200" dirty="0"/>
              <a:t> her </a:t>
            </a:r>
            <a:r>
              <a:rPr lang="en-US" sz="1200" dirty="0" err="1"/>
              <a:t>türlü</a:t>
            </a:r>
            <a:r>
              <a:rPr lang="en-US" sz="1200" dirty="0"/>
              <a:t> </a:t>
            </a:r>
            <a:r>
              <a:rPr lang="en-US" sz="1200" dirty="0" err="1"/>
              <a:t>otomatik</a:t>
            </a:r>
            <a:r>
              <a:rPr lang="en-US" sz="1200" dirty="0"/>
              <a:t> </a:t>
            </a:r>
            <a:r>
              <a:rPr lang="en-US" sz="1200" dirty="0" err="1"/>
              <a:t>kontrol</a:t>
            </a:r>
            <a:r>
              <a:rPr lang="en-US" sz="1200" dirty="0"/>
              <a:t> </a:t>
            </a:r>
            <a:r>
              <a:rPr lang="en-US" sz="1200" dirty="0" err="1"/>
              <a:t>panosunun</a:t>
            </a:r>
            <a:r>
              <a:rPr lang="en-US" sz="1200" dirty="0"/>
              <a:t> </a:t>
            </a:r>
            <a:r>
              <a:rPr lang="en-US" sz="1200" dirty="0" err="1"/>
              <a:t>tasarlanması</a:t>
            </a:r>
            <a:r>
              <a:rPr lang="en-US" sz="1200" dirty="0"/>
              <a:t>, </a:t>
            </a:r>
            <a:r>
              <a:rPr lang="en-US" sz="1200" dirty="0" err="1"/>
              <a:t>projelendirilmesi</a:t>
            </a:r>
            <a:r>
              <a:rPr lang="en-US" sz="1200" dirty="0"/>
              <a:t> </a:t>
            </a:r>
            <a:r>
              <a:rPr lang="en-US" sz="1200" dirty="0" err="1"/>
              <a:t>ve</a:t>
            </a:r>
            <a:r>
              <a:rPr lang="en-US" sz="1200" dirty="0"/>
              <a:t> </a:t>
            </a:r>
            <a:r>
              <a:rPr lang="en-US" sz="1200" dirty="0" err="1"/>
              <a:t>imalatının</a:t>
            </a:r>
            <a:r>
              <a:rPr lang="en-US" sz="1200" dirty="0"/>
              <a:t> </a:t>
            </a:r>
            <a:r>
              <a:rPr lang="en-US" sz="1200" dirty="0" err="1"/>
              <a:t>yapılması</a:t>
            </a:r>
            <a:r>
              <a:rPr lang="en-US" sz="1200" dirty="0"/>
              <a:t>.</a:t>
            </a:r>
            <a:endParaRPr lang="tr-TR" sz="1200" dirty="0"/>
          </a:p>
        </p:txBody>
      </p:sp>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039184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a:t>
            </a:r>
            <a:r>
              <a:rPr lang="tr-TR" sz="1200" dirty="0">
                <a:latin typeface="Arial" pitchFamily="34" charset="0"/>
                <a:cs typeface="Arial" pitchFamily="34" charset="0"/>
              </a:rPr>
              <a:t>T.C. MEDİPOL ÜNİVERSİTESİ D2 BLOK </a:t>
            </a:r>
          </a:p>
          <a:p>
            <a:r>
              <a:rPr lang="tr-TR" sz="1300" b="1" dirty="0">
                <a:latin typeface="Arial" pitchFamily="34" charset="0"/>
                <a:cs typeface="Arial" pitchFamily="34" charset="0"/>
              </a:rPr>
              <a:t>FİRMA……………………..: </a:t>
            </a:r>
            <a:r>
              <a:rPr lang="tr-TR" sz="1200" dirty="0">
                <a:latin typeface="Arial" pitchFamily="34" charset="0"/>
                <a:cs typeface="Arial" pitchFamily="34" charset="0"/>
              </a:rPr>
              <a:t>T.C. MEDİPOL ÜNİVERSİTESİ                               </a:t>
            </a:r>
            <a:r>
              <a:rPr lang="tr-TR" sz="1300" b="1" dirty="0">
                <a:latin typeface="Arial" pitchFamily="34" charset="0"/>
                <a:cs typeface="Arial" pitchFamily="34" charset="0"/>
              </a:rPr>
              <a:t>SÖZLEŞME BEDELİ…….:  13.500.000,00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marL="171450" indent="-171450">
              <a:buFont typeface="Wingdings" charset="2"/>
              <a:buChar char="Ø"/>
            </a:pPr>
            <a:r>
              <a:rPr lang="tr-TR" sz="1200" dirty="0"/>
              <a:t>Orta gerilim tesisatı</a:t>
            </a:r>
          </a:p>
          <a:p>
            <a:pPr marL="171450" indent="-171450">
              <a:buFont typeface="Wingdings" charset="2"/>
              <a:buChar char="Ø"/>
            </a:pPr>
            <a:r>
              <a:rPr lang="tr-TR" sz="1200" dirty="0"/>
              <a:t>Alçak gerilim dağıtım sistemi </a:t>
            </a:r>
          </a:p>
          <a:p>
            <a:pPr marL="171450" indent="-171450">
              <a:buFont typeface="Wingdings" charset="2"/>
              <a:buChar char="Ø"/>
            </a:pPr>
            <a:r>
              <a:rPr lang="tr-TR" sz="1200" dirty="0"/>
              <a:t>Dahili aydınlatma sistemi</a:t>
            </a:r>
          </a:p>
          <a:p>
            <a:pPr marL="171450" indent="-171450">
              <a:buFont typeface="Wingdings" charset="2"/>
              <a:buChar char="Ø"/>
            </a:pPr>
            <a:r>
              <a:rPr lang="tr-TR" sz="1200" dirty="0"/>
              <a:t>Acil aydınlatma sistemi </a:t>
            </a:r>
          </a:p>
          <a:p>
            <a:pPr marL="171450" indent="-171450">
              <a:buFont typeface="Wingdings" charset="2"/>
              <a:buChar char="Ø"/>
            </a:pPr>
            <a:r>
              <a:rPr lang="tr-TR" sz="1200" dirty="0"/>
              <a:t>Harici aydınlatma sistemi </a:t>
            </a:r>
          </a:p>
          <a:p>
            <a:pPr marL="171450" indent="-171450">
              <a:buFont typeface="Wingdings" charset="2"/>
              <a:buChar char="Ø"/>
            </a:pPr>
            <a:r>
              <a:rPr lang="tr-TR" sz="1200" dirty="0"/>
              <a:t>Priz dağıtım sistemi </a:t>
            </a:r>
          </a:p>
          <a:p>
            <a:pPr marL="171450" indent="-171450">
              <a:buFont typeface="Wingdings" charset="2"/>
              <a:buChar char="Ø"/>
            </a:pPr>
            <a:r>
              <a:rPr lang="tr-TR" sz="1200" dirty="0"/>
              <a:t>Topraklama sistemi </a:t>
            </a:r>
          </a:p>
          <a:p>
            <a:pPr marL="171450" indent="-171450">
              <a:buFont typeface="Wingdings" charset="2"/>
              <a:buChar char="Ø"/>
            </a:pPr>
            <a:r>
              <a:rPr lang="tr-TR" sz="1200" dirty="0" err="1"/>
              <a:t>Kompanzasyon</a:t>
            </a:r>
            <a:r>
              <a:rPr lang="tr-TR" sz="1200" dirty="0"/>
              <a:t> sistemi</a:t>
            </a:r>
          </a:p>
          <a:p>
            <a:pPr marL="171450" indent="-171450">
              <a:buFont typeface="Wingdings" charset="2"/>
              <a:buChar char="Ø"/>
            </a:pPr>
            <a:r>
              <a:rPr lang="tr-TR" sz="1200" dirty="0"/>
              <a:t>Yıldırımdan korunma sistemi</a:t>
            </a:r>
          </a:p>
          <a:p>
            <a:pPr marL="171450" indent="-171450">
              <a:buFont typeface="Wingdings" charset="2"/>
              <a:buChar char="Ø"/>
            </a:pPr>
            <a:r>
              <a:rPr lang="tr-TR" sz="1200" dirty="0"/>
              <a:t>Telefon / Haberleşme &amp; Data sistemi </a:t>
            </a:r>
          </a:p>
          <a:p>
            <a:pPr marL="171450" indent="-171450">
              <a:buFont typeface="Wingdings" charset="2"/>
              <a:buChar char="Ø"/>
            </a:pPr>
            <a:r>
              <a:rPr lang="tr-TR" sz="1200" dirty="0"/>
              <a:t>Yangın ihbar ve alarm sistemi </a:t>
            </a:r>
          </a:p>
          <a:p>
            <a:pPr marL="171450" indent="-171450">
              <a:buFont typeface="Wingdings" charset="2"/>
              <a:buChar char="Ø"/>
            </a:pPr>
            <a:r>
              <a:rPr lang="tr-TR" sz="1200" dirty="0"/>
              <a:t>Seslendirme sistemi (acil anons) </a:t>
            </a:r>
          </a:p>
          <a:p>
            <a:pPr marL="171450" indent="-171450">
              <a:buFont typeface="Wingdings" charset="2"/>
              <a:buChar char="Ø"/>
            </a:pPr>
            <a:r>
              <a:rPr lang="tr-TR" sz="1200" dirty="0"/>
              <a:t>Kapalı devre TV sistemi (CCTV) </a:t>
            </a:r>
          </a:p>
          <a:p>
            <a:pPr marL="171450" indent="-171450">
              <a:buFont typeface="Wingdings" charset="2"/>
              <a:buChar char="Ø"/>
            </a:pPr>
            <a:r>
              <a:rPr lang="tr-TR" sz="1200" dirty="0"/>
              <a:t>Güvenlik ve kartlı geçiş sistemi </a:t>
            </a:r>
          </a:p>
          <a:p>
            <a:pPr marL="171450" indent="-171450">
              <a:buFont typeface="Wingdings" charset="2"/>
              <a:buChar char="Ø"/>
            </a:pPr>
            <a:r>
              <a:rPr lang="tr-TR" sz="1200" dirty="0"/>
              <a:t>Uydu TV sistemi</a:t>
            </a:r>
            <a:endParaRPr lang="tr-TR" sz="1200" dirty="0">
              <a:latin typeface="Arial" pitchFamily="34" charset="0"/>
              <a:cs typeface="Arial" pitchFamily="34" charset="0"/>
            </a:endParaRP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1 Başlık"/>
          <p:cNvSpPr>
            <a:spLocks noGrp="1"/>
          </p:cNvSpPr>
          <p:nvPr>
            <p:ph type="title"/>
          </p:nvPr>
        </p:nvSpPr>
        <p:spPr>
          <a:xfrm>
            <a:off x="1142984" y="1071538"/>
            <a:ext cx="4929222" cy="406392"/>
          </a:xfrm>
        </p:spPr>
        <p:txBody>
          <a:bodyPr>
            <a:normAutofit fontScale="90000"/>
          </a:bodyPr>
          <a:lstStyle/>
          <a:p>
            <a:pPr algn="ctr"/>
            <a:r>
              <a:rPr lang="tr-TR" dirty="0">
                <a:latin typeface="Arial" pitchFamily="34" charset="0"/>
                <a:cs typeface="Arial" pitchFamily="34" charset="0"/>
              </a:rPr>
              <a:t>KONUT  PROJELERİMİZDEN  BAZILARI;</a:t>
            </a:r>
          </a:p>
        </p:txBody>
      </p:sp>
      <p:pic>
        <p:nvPicPr>
          <p:cNvPr id="10" name="9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Tree>
    <p:extLst>
      <p:ext uri="{BB962C8B-B14F-4D97-AF65-F5344CB8AC3E}">
        <p14:creationId xmlns:p14="http://schemas.microsoft.com/office/powerpoint/2010/main" val="79362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MASLAK 1453 ŞANTİYESİ</a:t>
            </a:r>
          </a:p>
          <a:p>
            <a:r>
              <a:rPr lang="tr-TR" sz="1300" b="1" dirty="0">
                <a:latin typeface="Arial" pitchFamily="34" charset="0"/>
                <a:cs typeface="Arial" pitchFamily="34" charset="0"/>
              </a:rPr>
              <a:t>FİRMA……………………..: </a:t>
            </a:r>
            <a:r>
              <a:rPr lang="tr-TR" sz="1200" b="1" dirty="0">
                <a:latin typeface="Arial" pitchFamily="34" charset="0"/>
                <a:cs typeface="Arial" pitchFamily="34" charset="0"/>
              </a:rPr>
              <a:t>AKDENİZ İNŞAAT VE EĞİTİM HİZM. A.Ş             </a:t>
            </a:r>
            <a:r>
              <a:rPr lang="tr-TR" sz="1300" b="1" dirty="0">
                <a:latin typeface="Arial" pitchFamily="34" charset="0"/>
                <a:cs typeface="Arial" pitchFamily="34" charset="0"/>
              </a:rPr>
              <a:t>SÖZLEŞME BEDELİ…….: </a:t>
            </a:r>
            <a:r>
              <a:rPr lang="tr-TR" sz="1200" b="1" dirty="0">
                <a:latin typeface="Arial" pitchFamily="34" charset="0"/>
                <a:cs typeface="Arial" pitchFamily="34" charset="0"/>
              </a:rPr>
              <a:t>13.516.231,65 ₺                                                            </a:t>
            </a:r>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fontAlgn="t">
              <a:lnSpc>
                <a:spcPct val="150000"/>
              </a:lnSpc>
              <a:buFont typeface="Wingdings" pitchFamily="2" charset="2"/>
              <a:buChar char="Ø"/>
            </a:pPr>
            <a:r>
              <a:rPr lang="tr-TR" sz="1200" dirty="0">
                <a:latin typeface="Arial" pitchFamily="34" charset="0"/>
                <a:cs typeface="Arial" pitchFamily="34" charset="0"/>
              </a:rPr>
              <a:t>A1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A3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C4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C5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C7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C8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B3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C2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C1 Blok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A Blok Platform altı (Otopark)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B Blok Platform altı (Otopark) kuvvetli ve zayıf akım tesisatı</a:t>
            </a: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1 Başlık"/>
          <p:cNvSpPr>
            <a:spLocks noGrp="1"/>
          </p:cNvSpPr>
          <p:nvPr>
            <p:ph type="title"/>
          </p:nvPr>
        </p:nvSpPr>
        <p:spPr>
          <a:xfrm>
            <a:off x="1142984" y="1071538"/>
            <a:ext cx="4929222" cy="406392"/>
          </a:xfrm>
        </p:spPr>
        <p:txBody>
          <a:bodyPr>
            <a:normAutofit fontScale="90000"/>
          </a:bodyPr>
          <a:lstStyle/>
          <a:p>
            <a:pPr algn="ctr"/>
            <a:r>
              <a:rPr lang="tr-TR" dirty="0">
                <a:latin typeface="Arial" pitchFamily="34" charset="0"/>
                <a:cs typeface="Arial" pitchFamily="34" charset="0"/>
              </a:rPr>
              <a:t>KONUT  PROJELERİMİZDEN  BAZILARI;</a:t>
            </a:r>
          </a:p>
        </p:txBody>
      </p:sp>
      <p:pic>
        <p:nvPicPr>
          <p:cNvPr id="10" name="9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Tree>
    <p:extLst>
      <p:ext uri="{BB962C8B-B14F-4D97-AF65-F5344CB8AC3E}">
        <p14:creationId xmlns:p14="http://schemas.microsoft.com/office/powerpoint/2010/main" val="676155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a:t>
            </a:r>
            <a:r>
              <a:rPr lang="tr-TR" sz="1200" dirty="0">
                <a:latin typeface="Arial" pitchFamily="34" charset="0"/>
                <a:cs typeface="Arial" pitchFamily="34" charset="0"/>
              </a:rPr>
              <a:t>  BURSA BOYTEKS FABRİKASI</a:t>
            </a:r>
            <a:endParaRPr lang="tr-TR" sz="1300" b="1" dirty="0">
              <a:latin typeface="Arial" pitchFamily="34" charset="0"/>
              <a:cs typeface="Arial" pitchFamily="34" charset="0"/>
            </a:endParaRPr>
          </a:p>
          <a:p>
            <a:r>
              <a:rPr lang="tr-TR" sz="1300" b="1" dirty="0">
                <a:latin typeface="Arial" pitchFamily="34" charset="0"/>
                <a:cs typeface="Arial" pitchFamily="34" charset="0"/>
              </a:rPr>
              <a:t>FİRMA……………………..:  </a:t>
            </a:r>
            <a:r>
              <a:rPr lang="tr-TR" sz="1200" b="1" dirty="0">
                <a:latin typeface="Arial" pitchFamily="34" charset="0"/>
                <a:cs typeface="Arial" pitchFamily="34" charset="0"/>
              </a:rPr>
              <a:t>BOYTEKS TEKSTİL SAN. VE TİC. A.Ş</a:t>
            </a:r>
            <a:endParaRPr lang="tr-TR" sz="1300" b="1" dirty="0">
              <a:latin typeface="Arial" pitchFamily="34" charset="0"/>
              <a:cs typeface="Arial" pitchFamily="34" charset="0"/>
            </a:endParaRPr>
          </a:p>
          <a:p>
            <a:r>
              <a:rPr lang="tr-TR" sz="1300" b="1" dirty="0">
                <a:latin typeface="Arial" pitchFamily="34" charset="0"/>
                <a:cs typeface="Arial" pitchFamily="34" charset="0"/>
              </a:rPr>
              <a:t>SÖZLEŞME BEDELİ…….:  2.437.000,00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marL="171450" indent="-171450">
              <a:buFont typeface="Wingdings" charset="2"/>
              <a:buChar char="Ø"/>
            </a:pPr>
            <a:r>
              <a:rPr lang="tr-TR" sz="1200" dirty="0"/>
              <a:t>Orta gerilim tesisatı</a:t>
            </a:r>
          </a:p>
          <a:p>
            <a:pPr marL="171450" indent="-171450">
              <a:buFont typeface="Wingdings" charset="2"/>
              <a:buChar char="Ø"/>
            </a:pPr>
            <a:r>
              <a:rPr lang="tr-TR" sz="1200" dirty="0"/>
              <a:t>Alçak gerilim dağıtım sistemi </a:t>
            </a:r>
          </a:p>
          <a:p>
            <a:pPr marL="171450" indent="-171450">
              <a:buFont typeface="Wingdings" charset="2"/>
              <a:buChar char="Ø"/>
            </a:pPr>
            <a:r>
              <a:rPr lang="tr-TR" sz="1200" dirty="0"/>
              <a:t>Dahili aydınlatma sistemi</a:t>
            </a:r>
          </a:p>
          <a:p>
            <a:pPr marL="171450" indent="-171450">
              <a:buFont typeface="Wingdings" charset="2"/>
              <a:buChar char="Ø"/>
            </a:pPr>
            <a:r>
              <a:rPr lang="tr-TR" sz="1200" dirty="0"/>
              <a:t>Acil aydınlatma sistemi </a:t>
            </a:r>
          </a:p>
          <a:p>
            <a:pPr marL="171450" indent="-171450">
              <a:buFont typeface="Wingdings" charset="2"/>
              <a:buChar char="Ø"/>
            </a:pPr>
            <a:r>
              <a:rPr lang="tr-TR" sz="1200" dirty="0"/>
              <a:t>Harici aydınlatma sistemi </a:t>
            </a:r>
          </a:p>
          <a:p>
            <a:pPr marL="171450" indent="-171450">
              <a:buFont typeface="Wingdings" charset="2"/>
              <a:buChar char="Ø"/>
            </a:pPr>
            <a:r>
              <a:rPr lang="tr-TR" sz="1200" dirty="0"/>
              <a:t>Priz dağıtım sistemi </a:t>
            </a:r>
          </a:p>
          <a:p>
            <a:pPr marL="171450" indent="-171450">
              <a:buFont typeface="Wingdings" charset="2"/>
              <a:buChar char="Ø"/>
            </a:pPr>
            <a:r>
              <a:rPr lang="tr-TR" sz="1200" dirty="0"/>
              <a:t>Topraklama sistemi </a:t>
            </a:r>
          </a:p>
          <a:p>
            <a:pPr marL="171450" indent="-171450">
              <a:buFont typeface="Wingdings" charset="2"/>
              <a:buChar char="Ø"/>
            </a:pPr>
            <a:r>
              <a:rPr lang="tr-TR" sz="1200" dirty="0" err="1"/>
              <a:t>Kompanzasyon</a:t>
            </a:r>
            <a:r>
              <a:rPr lang="tr-TR" sz="1200" dirty="0"/>
              <a:t> sistemi</a:t>
            </a:r>
          </a:p>
          <a:p>
            <a:pPr marL="171450" indent="-171450">
              <a:buFont typeface="Wingdings" charset="2"/>
              <a:buChar char="Ø"/>
            </a:pPr>
            <a:r>
              <a:rPr lang="tr-TR" sz="1200" dirty="0"/>
              <a:t>Yıldırımdan korunma sistemi</a:t>
            </a:r>
          </a:p>
          <a:p>
            <a:pPr marL="171450" indent="-171450">
              <a:buFont typeface="Wingdings" charset="2"/>
              <a:buChar char="Ø"/>
            </a:pPr>
            <a:r>
              <a:rPr lang="tr-TR" sz="1200" dirty="0"/>
              <a:t>Telefon / Haberleşme &amp; Data sistemi </a:t>
            </a:r>
          </a:p>
          <a:p>
            <a:pPr marL="171450" indent="-171450">
              <a:buFont typeface="Wingdings" charset="2"/>
              <a:buChar char="Ø"/>
            </a:pPr>
            <a:r>
              <a:rPr lang="tr-TR" sz="1200" dirty="0"/>
              <a:t>Yangın ihbar ve alarm sistemi </a:t>
            </a:r>
          </a:p>
          <a:p>
            <a:pPr marL="171450" indent="-171450">
              <a:buFont typeface="Wingdings" charset="2"/>
              <a:buChar char="Ø"/>
            </a:pPr>
            <a:r>
              <a:rPr lang="tr-TR" sz="1200" dirty="0"/>
              <a:t>Seslendirme sistemi (acil anons) </a:t>
            </a:r>
          </a:p>
          <a:p>
            <a:pPr marL="171450" indent="-171450">
              <a:buFont typeface="Wingdings" charset="2"/>
              <a:buChar char="Ø"/>
            </a:pPr>
            <a:r>
              <a:rPr lang="tr-TR" sz="1200" dirty="0"/>
              <a:t>Kapalı devre TV sistemi (CCTV) </a:t>
            </a:r>
          </a:p>
          <a:p>
            <a:pPr marL="171450" indent="-171450">
              <a:buFont typeface="Wingdings" charset="2"/>
              <a:buChar char="Ø"/>
            </a:pPr>
            <a:r>
              <a:rPr lang="tr-TR" sz="1200" dirty="0"/>
              <a:t>Güvenlik ve kartlı geçiş sistemi </a:t>
            </a:r>
          </a:p>
          <a:p>
            <a:pPr marL="171450" indent="-171450">
              <a:buFont typeface="Wingdings" charset="2"/>
              <a:buChar char="Ø"/>
            </a:pPr>
            <a:r>
              <a:rPr lang="tr-TR" sz="1200" dirty="0"/>
              <a:t>Uydu TV sistemi</a:t>
            </a:r>
            <a:endParaRPr lang="tr-TR" sz="1200" dirty="0">
              <a:latin typeface="Arial" pitchFamily="34" charset="0"/>
              <a:cs typeface="Arial" pitchFamily="34" charset="0"/>
            </a:endParaRP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1 Başlık"/>
          <p:cNvSpPr>
            <a:spLocks noGrp="1"/>
          </p:cNvSpPr>
          <p:nvPr>
            <p:ph type="title"/>
          </p:nvPr>
        </p:nvSpPr>
        <p:spPr>
          <a:xfrm>
            <a:off x="1142984" y="1071538"/>
            <a:ext cx="4929222" cy="406392"/>
          </a:xfrm>
        </p:spPr>
        <p:txBody>
          <a:bodyPr>
            <a:normAutofit fontScale="90000"/>
          </a:bodyPr>
          <a:lstStyle/>
          <a:p>
            <a:pPr algn="ctr"/>
            <a:r>
              <a:rPr lang="tr-TR" dirty="0">
                <a:latin typeface="Arial" pitchFamily="34" charset="0"/>
                <a:cs typeface="Arial" pitchFamily="34" charset="0"/>
              </a:rPr>
              <a:t>KONUT  PROJELERİMİZDEN  BAZILARI;</a:t>
            </a:r>
          </a:p>
        </p:txBody>
      </p:sp>
      <p:pic>
        <p:nvPicPr>
          <p:cNvPr id="10" name="9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a:t>
            </a:r>
            <a:r>
              <a:rPr lang="tr-TR" sz="1200" dirty="0">
                <a:latin typeface="Arial" pitchFamily="34" charset="0"/>
                <a:cs typeface="Arial" pitchFamily="34" charset="0"/>
              </a:rPr>
              <a:t>HADIMKÖY ÜRETİM TESİSİ BİNASI </a:t>
            </a:r>
          </a:p>
          <a:p>
            <a:r>
              <a:rPr lang="tr-TR" sz="1300" b="1" dirty="0">
                <a:latin typeface="Arial" pitchFamily="34" charset="0"/>
                <a:cs typeface="Arial" pitchFamily="34" charset="0"/>
              </a:rPr>
              <a:t>FİRMA……………………..: </a:t>
            </a:r>
            <a:r>
              <a:rPr lang="tr-TR" sz="1200" b="1" dirty="0">
                <a:latin typeface="Arial" pitchFamily="34" charset="0"/>
                <a:cs typeface="Arial" pitchFamily="34" charset="0"/>
              </a:rPr>
              <a:t>YAKAR TEKSTİL SAN. TİC. LTD. ŞTİ</a:t>
            </a:r>
          </a:p>
          <a:p>
            <a:r>
              <a:rPr lang="tr-TR" sz="1300" b="1" dirty="0">
                <a:latin typeface="Arial" pitchFamily="34" charset="0"/>
                <a:cs typeface="Arial" pitchFamily="34" charset="0"/>
              </a:rPr>
              <a:t>SÖZLEŞME BEDELİ…….:  3.062.000,00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marL="171450" indent="-171450">
              <a:buFont typeface="Wingdings" charset="2"/>
              <a:buChar char="Ø"/>
            </a:pPr>
            <a:r>
              <a:rPr lang="tr-TR" sz="1200" dirty="0"/>
              <a:t>Orta gerilim tesisatı</a:t>
            </a:r>
          </a:p>
          <a:p>
            <a:pPr marL="171450" indent="-171450">
              <a:buFont typeface="Wingdings" charset="2"/>
              <a:buChar char="Ø"/>
            </a:pPr>
            <a:r>
              <a:rPr lang="tr-TR" sz="1200" dirty="0"/>
              <a:t>Alçak gerilim dağıtım sistemi </a:t>
            </a:r>
          </a:p>
          <a:p>
            <a:pPr marL="171450" indent="-171450">
              <a:buFont typeface="Wingdings" charset="2"/>
              <a:buChar char="Ø"/>
            </a:pPr>
            <a:r>
              <a:rPr lang="tr-TR" sz="1200" dirty="0"/>
              <a:t>Dahili aydınlatma sistemi</a:t>
            </a:r>
          </a:p>
          <a:p>
            <a:pPr marL="171450" indent="-171450">
              <a:buFont typeface="Wingdings" charset="2"/>
              <a:buChar char="Ø"/>
            </a:pPr>
            <a:r>
              <a:rPr lang="tr-TR" sz="1200" dirty="0"/>
              <a:t>Acil aydınlatma sistemi </a:t>
            </a:r>
          </a:p>
          <a:p>
            <a:pPr marL="171450" indent="-171450">
              <a:buFont typeface="Wingdings" charset="2"/>
              <a:buChar char="Ø"/>
            </a:pPr>
            <a:r>
              <a:rPr lang="tr-TR" sz="1200" dirty="0"/>
              <a:t>Harici aydınlatma sistemi </a:t>
            </a:r>
          </a:p>
          <a:p>
            <a:pPr marL="171450" indent="-171450">
              <a:buFont typeface="Wingdings" charset="2"/>
              <a:buChar char="Ø"/>
            </a:pPr>
            <a:r>
              <a:rPr lang="tr-TR" sz="1200" dirty="0"/>
              <a:t>Priz dağıtım sistemi </a:t>
            </a:r>
          </a:p>
          <a:p>
            <a:pPr marL="171450" indent="-171450">
              <a:buFont typeface="Wingdings" charset="2"/>
              <a:buChar char="Ø"/>
            </a:pPr>
            <a:r>
              <a:rPr lang="tr-TR" sz="1200" dirty="0"/>
              <a:t>Topraklama sistemi </a:t>
            </a:r>
          </a:p>
          <a:p>
            <a:pPr marL="171450" indent="-171450">
              <a:buFont typeface="Wingdings" charset="2"/>
              <a:buChar char="Ø"/>
            </a:pPr>
            <a:r>
              <a:rPr lang="tr-TR" sz="1200" dirty="0" err="1"/>
              <a:t>Kompanzasyon</a:t>
            </a:r>
            <a:r>
              <a:rPr lang="tr-TR" sz="1200" dirty="0"/>
              <a:t> sistemi</a:t>
            </a:r>
          </a:p>
          <a:p>
            <a:pPr marL="171450" indent="-171450">
              <a:buFont typeface="Wingdings" charset="2"/>
              <a:buChar char="Ø"/>
            </a:pPr>
            <a:r>
              <a:rPr lang="tr-TR" sz="1200" dirty="0"/>
              <a:t>Yıldırımdan korunma sistemi</a:t>
            </a:r>
          </a:p>
          <a:p>
            <a:pPr marL="171450" indent="-171450">
              <a:buFont typeface="Wingdings" charset="2"/>
              <a:buChar char="Ø"/>
            </a:pPr>
            <a:r>
              <a:rPr lang="tr-TR" sz="1200" dirty="0"/>
              <a:t>Telefon / Haberleşme &amp; Data sistemi </a:t>
            </a:r>
          </a:p>
          <a:p>
            <a:pPr marL="171450" indent="-171450">
              <a:buFont typeface="Wingdings" charset="2"/>
              <a:buChar char="Ø"/>
            </a:pPr>
            <a:r>
              <a:rPr lang="tr-TR" sz="1200" dirty="0"/>
              <a:t>Yangın ihbar ve alarm sistemi </a:t>
            </a:r>
          </a:p>
          <a:p>
            <a:pPr marL="171450" indent="-171450">
              <a:buFont typeface="Wingdings" charset="2"/>
              <a:buChar char="Ø"/>
            </a:pPr>
            <a:r>
              <a:rPr lang="tr-TR" sz="1200" dirty="0"/>
              <a:t>Seslendirme sistemi (acil anons) </a:t>
            </a:r>
          </a:p>
          <a:p>
            <a:pPr marL="171450" indent="-171450">
              <a:buFont typeface="Wingdings" charset="2"/>
              <a:buChar char="Ø"/>
            </a:pPr>
            <a:r>
              <a:rPr lang="tr-TR" sz="1200" dirty="0"/>
              <a:t>Kapalı devre TV sistemi (CCTV) </a:t>
            </a:r>
          </a:p>
          <a:p>
            <a:pPr marL="171450" indent="-171450">
              <a:buFont typeface="Wingdings" charset="2"/>
              <a:buChar char="Ø"/>
            </a:pPr>
            <a:r>
              <a:rPr lang="tr-TR" sz="1200" dirty="0"/>
              <a:t>Güvenlik ve kartlı geçiş sistemi </a:t>
            </a:r>
          </a:p>
          <a:p>
            <a:pPr marL="171450" indent="-171450">
              <a:buFont typeface="Wingdings" charset="2"/>
              <a:buChar char="Ø"/>
            </a:pPr>
            <a:r>
              <a:rPr lang="tr-TR" sz="1200" dirty="0"/>
              <a:t>Uydu TV sistemi</a:t>
            </a:r>
            <a:endParaRPr lang="tr-TR" sz="1200" dirty="0">
              <a:latin typeface="Arial" pitchFamily="34" charset="0"/>
              <a:cs typeface="Arial" pitchFamily="34" charset="0"/>
            </a:endParaRP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1 Başlık"/>
          <p:cNvSpPr>
            <a:spLocks noGrp="1"/>
          </p:cNvSpPr>
          <p:nvPr>
            <p:ph type="title"/>
          </p:nvPr>
        </p:nvSpPr>
        <p:spPr>
          <a:xfrm>
            <a:off x="1142984" y="1071538"/>
            <a:ext cx="4929222" cy="406392"/>
          </a:xfrm>
        </p:spPr>
        <p:txBody>
          <a:bodyPr>
            <a:normAutofit fontScale="90000"/>
          </a:bodyPr>
          <a:lstStyle/>
          <a:p>
            <a:pPr algn="ctr"/>
            <a:r>
              <a:rPr lang="tr-TR" dirty="0">
                <a:latin typeface="Arial" pitchFamily="34" charset="0"/>
                <a:cs typeface="Arial" pitchFamily="34" charset="0"/>
              </a:rPr>
              <a:t>KONUT  PROJELERİMİZDEN  BAZILARI;</a:t>
            </a:r>
          </a:p>
        </p:txBody>
      </p:sp>
      <p:pic>
        <p:nvPicPr>
          <p:cNvPr id="10" name="9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Tree>
    <p:extLst>
      <p:ext uri="{BB962C8B-B14F-4D97-AF65-F5344CB8AC3E}">
        <p14:creationId xmlns:p14="http://schemas.microsoft.com/office/powerpoint/2010/main" val="23712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TEM AVRUPA KONUTLARI  </a:t>
            </a:r>
          </a:p>
          <a:p>
            <a:r>
              <a:rPr lang="tr-TR" sz="1300" b="1" dirty="0">
                <a:latin typeface="Arial" pitchFamily="34" charset="0"/>
                <a:cs typeface="Arial" pitchFamily="34" charset="0"/>
              </a:rPr>
              <a:t>FİRMA……………………..:  ARTAŞ-ÖZTAŞ DOĞU İNŞAAT ORTAKLIĞI</a:t>
            </a:r>
          </a:p>
          <a:p>
            <a:r>
              <a:rPr lang="tr-TR" sz="1300" b="1" dirty="0">
                <a:latin typeface="Arial" pitchFamily="34" charset="0"/>
                <a:cs typeface="Arial" pitchFamily="34" charset="0"/>
              </a:rPr>
              <a:t>SÖZLEŞME BEDELİ…….:  5.417.326,00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fontAlgn="t">
              <a:lnSpc>
                <a:spcPct val="150000"/>
              </a:lnSpc>
              <a:buFont typeface="Wingdings" pitchFamily="2" charset="2"/>
              <a:buChar char="Ø"/>
            </a:pPr>
            <a:r>
              <a:rPr lang="tr-TR" sz="1200" dirty="0">
                <a:latin typeface="Arial" pitchFamily="34" charset="0"/>
                <a:cs typeface="Arial" pitchFamily="34" charset="0"/>
              </a:rPr>
              <a:t>673           Adet      4+1, 3+1, 2+1 muhtelif daire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22.300      m²         7 adet yer altı katlı otopark elektrik tesisatı</a:t>
            </a:r>
          </a:p>
          <a:p>
            <a:pPr fontAlgn="t">
              <a:lnSpc>
                <a:spcPct val="150000"/>
              </a:lnSpc>
              <a:buFont typeface="Wingdings" pitchFamily="2" charset="2"/>
              <a:buChar char="Ø"/>
            </a:pPr>
            <a:r>
              <a:rPr lang="tr-TR" sz="1200" dirty="0">
                <a:latin typeface="Arial" pitchFamily="34" charset="0"/>
                <a:cs typeface="Arial" pitchFamily="34" charset="0"/>
              </a:rPr>
              <a:t>6.750        m²         Sosyal tesis kuvvetli akım ve zayıf akım tesisatı</a:t>
            </a:r>
          </a:p>
          <a:p>
            <a:pPr fontAlgn="t">
              <a:lnSpc>
                <a:spcPct val="150000"/>
              </a:lnSpc>
              <a:buFont typeface="Wingdings" pitchFamily="2" charset="2"/>
              <a:buChar char="Ø"/>
            </a:pPr>
            <a:r>
              <a:rPr lang="tr-TR" sz="1200" dirty="0">
                <a:latin typeface="Arial" pitchFamily="34" charset="0"/>
                <a:cs typeface="Arial" pitchFamily="34" charset="0"/>
              </a:rPr>
              <a:t>5.420        m²         30 derslik ilk öğretim okulu elektrik tesisatı</a:t>
            </a:r>
          </a:p>
          <a:p>
            <a:pPr fontAlgn="t">
              <a:lnSpc>
                <a:spcPct val="150000"/>
              </a:lnSpc>
              <a:buFont typeface="Wingdings" pitchFamily="2" charset="2"/>
              <a:buChar char="Ø"/>
            </a:pPr>
            <a:r>
              <a:rPr lang="tr-TR" sz="1200" dirty="0">
                <a:latin typeface="Arial" pitchFamily="34" charset="0"/>
                <a:cs typeface="Arial" pitchFamily="34" charset="0"/>
              </a:rPr>
              <a:t>3.100        m²         Sağlık ocağı ve gurup müdürlüğü binası elektrik tesisatı</a:t>
            </a:r>
          </a:p>
          <a:p>
            <a:pPr fontAlgn="t">
              <a:lnSpc>
                <a:spcPct val="150000"/>
              </a:lnSpc>
              <a:buFont typeface="Wingdings" pitchFamily="2" charset="2"/>
              <a:buChar char="Ø"/>
            </a:pPr>
            <a:r>
              <a:rPr lang="tr-TR" sz="1200" dirty="0">
                <a:latin typeface="Arial" pitchFamily="34" charset="0"/>
                <a:cs typeface="Arial" pitchFamily="34" charset="0"/>
              </a:rPr>
              <a:t>15.600      m²         Avrupa Konut. Çarşı kuvvetli ve zayıf akım tesisatı</a:t>
            </a:r>
          </a:p>
          <a:p>
            <a:pPr fontAlgn="t">
              <a:lnSpc>
                <a:spcPct val="150000"/>
              </a:lnSpc>
              <a:buFont typeface="Wingdings" pitchFamily="2" charset="2"/>
              <a:buChar char="Ø"/>
            </a:pPr>
            <a:r>
              <a:rPr lang="tr-TR" sz="1200" dirty="0">
                <a:latin typeface="Arial" pitchFamily="34" charset="0"/>
                <a:cs typeface="Arial" pitchFamily="34" charset="0"/>
              </a:rPr>
              <a:t>148.000    m²         Sitenin komple çevre aydınlatma tesisatı</a:t>
            </a:r>
          </a:p>
          <a:p>
            <a:pPr fontAlgn="t">
              <a:lnSpc>
                <a:spcPct val="150000"/>
              </a:lnSpc>
              <a:buFont typeface="Wingdings" pitchFamily="2" charset="2"/>
              <a:buChar char="Ø"/>
            </a:pPr>
            <a:r>
              <a:rPr lang="tr-TR" sz="1200" dirty="0">
                <a:latin typeface="Arial" pitchFamily="34" charset="0"/>
                <a:cs typeface="Arial" pitchFamily="34" charset="0"/>
              </a:rPr>
              <a:t>7              Adet       Havuz elektrik tesisatları</a:t>
            </a:r>
          </a:p>
          <a:p>
            <a:pPr fontAlgn="t">
              <a:lnSpc>
                <a:spcPct val="150000"/>
              </a:lnSpc>
              <a:buFont typeface="Wingdings" pitchFamily="2" charset="2"/>
              <a:buChar char="Ø"/>
            </a:pPr>
            <a:endParaRPr lang="tr-TR" sz="1200" dirty="0">
              <a:latin typeface="Arial" pitchFamily="34" charset="0"/>
              <a:cs typeface="Arial" pitchFamily="34" charset="0"/>
            </a:endParaRPr>
          </a:p>
          <a:p>
            <a:pPr fontAlgn="t">
              <a:lnSpc>
                <a:spcPct val="150000"/>
              </a:lnSpc>
              <a:buFont typeface="Wingdings" pitchFamily="2" charset="2"/>
              <a:buChar char="Ø"/>
            </a:pPr>
            <a:endParaRPr lang="tr-TR" sz="1200" dirty="0">
              <a:latin typeface="Arial" pitchFamily="34" charset="0"/>
              <a:cs typeface="Arial" pitchFamily="34" charset="0"/>
            </a:endParaRPr>
          </a:p>
          <a:p>
            <a:pPr fontAlgn="t">
              <a:tabLst>
                <a:tab pos="1885950" algn="l"/>
              </a:tabLst>
            </a:pPr>
            <a:r>
              <a:rPr lang="tr-TR" sz="1300" b="1" dirty="0">
                <a:latin typeface="Arial" pitchFamily="34" charset="0"/>
                <a:cs typeface="Arial" pitchFamily="34" charset="0"/>
              </a:rPr>
              <a:t>PROJENİN ADI………..…:   ATAKENT 2 AVRUPA KONUTLARI</a:t>
            </a:r>
          </a:p>
          <a:p>
            <a:pPr>
              <a:tabLst>
                <a:tab pos="1619250" algn="l"/>
              </a:tabLst>
            </a:pPr>
            <a:r>
              <a:rPr lang="tr-TR" sz="1300" b="1" dirty="0">
                <a:latin typeface="Arial" pitchFamily="34" charset="0"/>
                <a:cs typeface="Arial" pitchFamily="34" charset="0"/>
              </a:rPr>
              <a:t>FİRMA…………………..…: ARTAŞ İNŞAAT VE GÜNER İNŞAAT ORTAKLIĞI</a:t>
            </a:r>
          </a:p>
          <a:p>
            <a:pPr>
              <a:tabLst>
                <a:tab pos="1619250" algn="l"/>
                <a:tab pos="1885950" algn="l"/>
              </a:tabLst>
            </a:pPr>
            <a:r>
              <a:rPr lang="tr-TR" sz="1300" b="1" dirty="0">
                <a:latin typeface="Arial" pitchFamily="34" charset="0"/>
                <a:cs typeface="Arial" pitchFamily="34" charset="0"/>
              </a:rPr>
              <a:t>SÖZLEŞME BEDELİ…….: 1.612.997,00 TL</a:t>
            </a:r>
          </a:p>
          <a:p>
            <a:pPr>
              <a:tabLst>
                <a:tab pos="1619250" algn="l"/>
              </a:tabLst>
            </a:pPr>
            <a:r>
              <a:rPr lang="tr-TR" sz="1300" b="1" dirty="0">
                <a:latin typeface="Arial" pitchFamily="34" charset="0"/>
                <a:cs typeface="Arial" pitchFamily="34" charset="0"/>
              </a:rPr>
              <a:t>PROJE DURUMU….…….: TESLİM EDİLDİ</a:t>
            </a:r>
          </a:p>
          <a:p>
            <a:pPr>
              <a:tabLst>
                <a:tab pos="1619250" algn="l"/>
              </a:tabLst>
            </a:pPr>
            <a:endParaRPr lang="tr-TR" sz="1300" b="1" dirty="0">
              <a:latin typeface="Arial" pitchFamily="34" charset="0"/>
              <a:cs typeface="Arial" pitchFamily="34" charset="0"/>
            </a:endParaRPr>
          </a:p>
          <a:p>
            <a:pPr>
              <a:lnSpc>
                <a:spcPct val="150000"/>
              </a:lnSpc>
              <a:buFont typeface="Wingdings" pitchFamily="2" charset="2"/>
              <a:buChar char="Ø"/>
              <a:tabLst>
                <a:tab pos="1619250" algn="l"/>
              </a:tabLst>
            </a:pPr>
            <a:r>
              <a:rPr lang="tr-TR" sz="1200" dirty="0">
                <a:latin typeface="Arial" pitchFamily="34" charset="0"/>
                <a:cs typeface="Arial" pitchFamily="34" charset="0"/>
              </a:rPr>
              <a:t>417          Adet     3+1, 2+1, 1+1 Tip daire kuvvetli ve zayıf akım tesisatı</a:t>
            </a:r>
          </a:p>
          <a:p>
            <a:pPr>
              <a:lnSpc>
                <a:spcPct val="150000"/>
              </a:lnSpc>
              <a:buFont typeface="Wingdings" pitchFamily="2" charset="2"/>
              <a:buChar char="Ø"/>
            </a:pPr>
            <a:r>
              <a:rPr lang="tr-TR" sz="1200" dirty="0">
                <a:latin typeface="Arial" pitchFamily="34" charset="0"/>
                <a:cs typeface="Arial" pitchFamily="34" charset="0"/>
              </a:rPr>
              <a:t>                              Sosyal tesis ve göl </a:t>
            </a:r>
            <a:r>
              <a:rPr lang="tr-TR" sz="1200" dirty="0" err="1">
                <a:latin typeface="Arial" pitchFamily="34" charset="0"/>
                <a:cs typeface="Arial" pitchFamily="34" charset="0"/>
              </a:rPr>
              <a:t>cafe</a:t>
            </a:r>
            <a:r>
              <a:rPr lang="tr-TR" sz="1200" dirty="0">
                <a:latin typeface="Arial" pitchFamily="34" charset="0"/>
                <a:cs typeface="Arial" pitchFamily="34" charset="0"/>
              </a:rPr>
              <a:t> elektrik tesisatı</a:t>
            </a: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1 Başlık"/>
          <p:cNvSpPr>
            <a:spLocks noGrp="1"/>
          </p:cNvSpPr>
          <p:nvPr>
            <p:ph type="title"/>
          </p:nvPr>
        </p:nvSpPr>
        <p:spPr>
          <a:xfrm>
            <a:off x="1142984" y="1071538"/>
            <a:ext cx="4929222" cy="406392"/>
          </a:xfrm>
        </p:spPr>
        <p:txBody>
          <a:bodyPr>
            <a:normAutofit fontScale="90000"/>
          </a:bodyPr>
          <a:lstStyle/>
          <a:p>
            <a:pPr algn="ctr"/>
            <a:r>
              <a:rPr lang="tr-TR" dirty="0">
                <a:latin typeface="Arial" pitchFamily="34" charset="0"/>
                <a:cs typeface="Arial" pitchFamily="34" charset="0"/>
              </a:rPr>
              <a:t>KONUT  PROJELERİMİZDEN  BAZILARI;</a:t>
            </a:r>
          </a:p>
        </p:txBody>
      </p:sp>
      <p:pic>
        <p:nvPicPr>
          <p:cNvPr id="10" name="9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Tree>
    <p:extLst>
      <p:ext uri="{BB962C8B-B14F-4D97-AF65-F5344CB8AC3E}">
        <p14:creationId xmlns:p14="http://schemas.microsoft.com/office/powerpoint/2010/main" val="143726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AĞAOĞLU ATAŞEHİR SKY TOWERS </a:t>
            </a:r>
          </a:p>
          <a:p>
            <a:r>
              <a:rPr lang="tr-TR" sz="1300" b="1" dirty="0">
                <a:latin typeface="Arial" pitchFamily="34" charset="0"/>
                <a:cs typeface="Arial" pitchFamily="34" charset="0"/>
              </a:rPr>
              <a:t>FİRMA……………………..:  AKDENİZ İNŞ. VE EĞİTİM HİZMETLERİ A.Ş.</a:t>
            </a:r>
          </a:p>
          <a:p>
            <a:r>
              <a:rPr lang="tr-TR" sz="1300" b="1" dirty="0">
                <a:latin typeface="Arial" pitchFamily="34" charset="0"/>
                <a:cs typeface="Arial" pitchFamily="34" charset="0"/>
              </a:rPr>
              <a:t>SÖZLEŞME BEDELİ…….:  1.150.000,00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a:lnSpc>
                <a:spcPct val="150000"/>
              </a:lnSpc>
              <a:buFont typeface="Wingdings" pitchFamily="2" charset="2"/>
              <a:buChar char="Ø"/>
            </a:pPr>
            <a:r>
              <a:rPr lang="tr-TR" sz="1300" dirty="0">
                <a:latin typeface="Arial" pitchFamily="34" charset="0"/>
                <a:cs typeface="Arial" pitchFamily="34" charset="0"/>
              </a:rPr>
              <a:t> 426          Adet      Değişik tip daire elektrik tesisatı</a:t>
            </a:r>
          </a:p>
          <a:p>
            <a:pPr>
              <a:lnSpc>
                <a:spcPct val="150000"/>
              </a:lnSpc>
              <a:buFont typeface="Wingdings" pitchFamily="2" charset="2"/>
              <a:buChar char="Ø"/>
            </a:pPr>
            <a:r>
              <a:rPr lang="tr-TR" sz="1300" dirty="0">
                <a:latin typeface="Arial" pitchFamily="34" charset="0"/>
                <a:cs typeface="Arial" pitchFamily="34" charset="0"/>
              </a:rPr>
              <a:t> Katlı otopark elektrik tesisatı</a:t>
            </a:r>
          </a:p>
          <a:p>
            <a:pPr>
              <a:lnSpc>
                <a:spcPct val="150000"/>
              </a:lnSpc>
              <a:buFont typeface="Wingdings" pitchFamily="2" charset="2"/>
              <a:buChar char="Ø"/>
            </a:pPr>
            <a:r>
              <a:rPr lang="tr-TR" sz="1300" dirty="0">
                <a:latin typeface="Arial" pitchFamily="34" charset="0"/>
                <a:cs typeface="Arial" pitchFamily="34" charset="0"/>
              </a:rPr>
              <a:t> Sosyal tesis elektrik tesisatı</a:t>
            </a:r>
          </a:p>
          <a:p>
            <a:pPr>
              <a:lnSpc>
                <a:spcPct val="150000"/>
              </a:lnSpc>
              <a:buFont typeface="Wingdings" pitchFamily="2" charset="2"/>
              <a:buChar char="Ø"/>
            </a:pPr>
            <a:r>
              <a:rPr lang="tr-TR" sz="1300" dirty="0">
                <a:latin typeface="Arial" pitchFamily="34" charset="0"/>
                <a:cs typeface="Arial" pitchFamily="34" charset="0"/>
              </a:rPr>
              <a:t> Kreş elektrik tesisatı</a:t>
            </a:r>
          </a:p>
          <a:p>
            <a:r>
              <a:rPr lang="tr-TR" sz="1300" dirty="0">
                <a:latin typeface="Arial" pitchFamily="34" charset="0"/>
                <a:cs typeface="Arial" pitchFamily="34" charset="0"/>
              </a:rPr>
              <a:t>      </a:t>
            </a:r>
          </a:p>
          <a:p>
            <a:pPr fontAlgn="t">
              <a:lnSpc>
                <a:spcPct val="150000"/>
              </a:lnSpc>
            </a:pPr>
            <a:endParaRPr lang="tr-TR" sz="1200" dirty="0">
              <a:latin typeface="Arial" pitchFamily="34" charset="0"/>
              <a:cs typeface="Arial" pitchFamily="34" charset="0"/>
            </a:endParaRPr>
          </a:p>
          <a:p>
            <a:pPr fontAlgn="t">
              <a:lnSpc>
                <a:spcPct val="150000"/>
              </a:lnSpc>
            </a:pPr>
            <a:endParaRPr lang="tr-TR" sz="1200" dirty="0">
              <a:latin typeface="Arial" pitchFamily="34" charset="0"/>
              <a:cs typeface="Arial" pitchFamily="34" charset="0"/>
            </a:endParaRPr>
          </a:p>
          <a:p>
            <a:pPr fontAlgn="t">
              <a:tabLst>
                <a:tab pos="1885950" algn="l"/>
              </a:tabLst>
            </a:pPr>
            <a:r>
              <a:rPr lang="tr-TR" sz="1300" b="1" dirty="0">
                <a:latin typeface="Arial" pitchFamily="34" charset="0"/>
                <a:cs typeface="Arial" pitchFamily="34" charset="0"/>
              </a:rPr>
              <a:t>PROJENİN ADI………..…:  ISPARTAKULE AVRUPA KONUTLARI 1 VE 2</a:t>
            </a:r>
          </a:p>
          <a:p>
            <a:pPr>
              <a:tabLst>
                <a:tab pos="1619250" algn="l"/>
              </a:tabLst>
            </a:pPr>
            <a:r>
              <a:rPr lang="tr-TR" sz="1300" b="1" dirty="0">
                <a:latin typeface="Arial" pitchFamily="34" charset="0"/>
                <a:cs typeface="Arial" pitchFamily="34" charset="0"/>
              </a:rPr>
              <a:t>FİRMA…………………..…:  ARTAŞ FİDELTUS GÜN-ER İNŞAAT ADİ ORTAKLIĞ</a:t>
            </a:r>
          </a:p>
          <a:p>
            <a:pPr>
              <a:tabLst>
                <a:tab pos="1619250" algn="l"/>
                <a:tab pos="1885950" algn="l"/>
              </a:tabLst>
            </a:pPr>
            <a:r>
              <a:rPr lang="tr-TR" sz="1300" b="1" dirty="0">
                <a:latin typeface="Arial" pitchFamily="34" charset="0"/>
                <a:cs typeface="Arial" pitchFamily="34" charset="0"/>
              </a:rPr>
              <a:t>SÖZLEŞME BEDELİ…….: 1.438.456,00 TL</a:t>
            </a:r>
          </a:p>
          <a:p>
            <a:pPr>
              <a:tabLst>
                <a:tab pos="1619250" algn="l"/>
              </a:tabLst>
            </a:pPr>
            <a:r>
              <a:rPr lang="tr-TR" sz="1300" b="1" dirty="0">
                <a:latin typeface="Arial" pitchFamily="34" charset="0"/>
                <a:cs typeface="Arial" pitchFamily="34" charset="0"/>
              </a:rPr>
              <a:t>PROJE DURUMU….…….: TESLİM EDİLDİ</a:t>
            </a:r>
          </a:p>
          <a:p>
            <a:pPr>
              <a:tabLst>
                <a:tab pos="1619250" algn="l"/>
              </a:tabLst>
            </a:pPr>
            <a:endParaRPr lang="tr-TR" sz="1300" b="1" dirty="0">
              <a:latin typeface="Arial" pitchFamily="34" charset="0"/>
              <a:cs typeface="Arial" pitchFamily="34" charset="0"/>
            </a:endParaRPr>
          </a:p>
          <a:p>
            <a:pPr>
              <a:buFont typeface="Wingdings" pitchFamily="2" charset="2"/>
              <a:buChar char="Ø"/>
              <a:tabLst>
                <a:tab pos="1619250" algn="l"/>
              </a:tabLst>
            </a:pPr>
            <a:r>
              <a:rPr lang="tr-TR" sz="1300" dirty="0">
                <a:latin typeface="Arial" pitchFamily="34" charset="0"/>
                <a:cs typeface="Arial" pitchFamily="34" charset="0"/>
              </a:rPr>
              <a:t> 428          Adet      4+1, 3+1, 2+1 tipi daire  elektrik tesisatı</a:t>
            </a: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pic>
        <p:nvPicPr>
          <p:cNvPr id="7" name="6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8"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a:t>
            </a:r>
            <a:r>
              <a:rPr kumimoji="0" lang="tr-TR" sz="1000" b="1" i="0" u="none" strike="noStrike" kern="1200" cap="none" spc="0" normalizeH="0" baseline="0" noProof="0" dirty="0" err="1">
                <a:ln>
                  <a:noFill/>
                </a:ln>
                <a:effectLst/>
                <a:uLnTx/>
                <a:uFillTx/>
                <a:latin typeface="Arial" pitchFamily="34" charset="0"/>
                <a:cs typeface="Arial" pitchFamily="34" charset="0"/>
              </a:rPr>
              <a:t>Koop</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E6 Blokları No:163/97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a:t>
            </a:r>
            <a:r>
              <a:rPr kumimoji="0" lang="tr-TR" sz="1000" b="1" i="0" u="none" strike="noStrike" kern="1200" cap="none" spc="0" normalizeH="0" baseline="0" noProof="0" dirty="0" err="1">
                <a:ln>
                  <a:noFill/>
                </a:ln>
                <a:effectLst/>
                <a:uLnTx/>
                <a:uFillTx/>
                <a:latin typeface="Arial" pitchFamily="34" charset="0"/>
                <a:cs typeface="Arial" pitchFamily="34" charset="0"/>
              </a:rPr>
              <a:t>reiselektrik</a:t>
            </a:r>
            <a:r>
              <a:rPr kumimoji="0" lang="tr-TR" sz="1000" b="1" i="0" u="none" strike="noStrike" kern="1200" cap="none" spc="0" normalizeH="0" baseline="0" noProof="0" dirty="0">
                <a:ln>
                  <a:noFill/>
                </a:ln>
                <a:effectLst/>
                <a:uLnTx/>
                <a:uFillTx/>
                <a:latin typeface="Arial" pitchFamily="34" charset="0"/>
                <a:cs typeface="Arial" pitchFamily="34" charset="0"/>
              </a:rPr>
              <a:t>.com.tr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3 Metin Yer Tutucusu"/>
          <p:cNvSpPr>
            <a:spLocks noGrp="1"/>
          </p:cNvSpPr>
          <p:nvPr>
            <p:ph type="body" sz="half" idx="2"/>
          </p:nvPr>
        </p:nvSpPr>
        <p:spPr>
          <a:xfrm>
            <a:off x="357166" y="1071538"/>
            <a:ext cx="6228000" cy="7308000"/>
          </a:xfrm>
        </p:spPr>
        <p:txBody>
          <a:bodyPr>
            <a:normAutofit/>
          </a:bodyPr>
          <a:lstStyle/>
          <a:p>
            <a:endParaRPr lang="tr-TR" dirty="0"/>
          </a:p>
          <a:p>
            <a:endParaRPr lang="tr-TR" dirty="0"/>
          </a:p>
          <a:p>
            <a:endParaRPr lang="tr-TR" dirty="0"/>
          </a:p>
          <a:p>
            <a:r>
              <a:rPr lang="tr-TR" sz="1300" b="1" dirty="0">
                <a:latin typeface="Arial" pitchFamily="34" charset="0"/>
                <a:cs typeface="Arial" pitchFamily="34" charset="0"/>
              </a:rPr>
              <a:t>PROJENİN ADI…………..:  ATAKENT 3 AVRUPA KONUTLARI</a:t>
            </a:r>
          </a:p>
          <a:p>
            <a:r>
              <a:rPr lang="tr-TR" sz="1300" b="1" dirty="0">
                <a:latin typeface="Arial" pitchFamily="34" charset="0"/>
                <a:cs typeface="Arial" pitchFamily="34" charset="0"/>
              </a:rPr>
              <a:t>FİRMA……………………..:  ARTAŞ İNŞAAT SAN. VE TİC. A.Ş.</a:t>
            </a:r>
          </a:p>
          <a:p>
            <a:r>
              <a:rPr lang="tr-TR" sz="1300" b="1" dirty="0">
                <a:latin typeface="Arial" pitchFamily="34" charset="0"/>
                <a:cs typeface="Arial" pitchFamily="34" charset="0"/>
              </a:rPr>
              <a:t>SÖZLEŞME BEDELİ…….:  4.628.395,00 TL</a:t>
            </a:r>
          </a:p>
          <a:p>
            <a:r>
              <a:rPr lang="tr-TR" sz="1300" b="1" dirty="0">
                <a:latin typeface="Arial" pitchFamily="34" charset="0"/>
                <a:cs typeface="Arial" pitchFamily="34" charset="0"/>
              </a:rPr>
              <a:t>PROJE DURUMU………..:  TESLİM EDİLDİ</a:t>
            </a:r>
          </a:p>
          <a:p>
            <a:endParaRPr lang="tr-TR" sz="1300" b="1" dirty="0">
              <a:latin typeface="Arial" pitchFamily="34" charset="0"/>
              <a:cs typeface="Arial" pitchFamily="34" charset="0"/>
            </a:endParaRPr>
          </a:p>
          <a:p>
            <a:pPr>
              <a:lnSpc>
                <a:spcPct val="150000"/>
              </a:lnSpc>
              <a:buFont typeface="Wingdings" pitchFamily="2" charset="2"/>
              <a:buChar char="Ø"/>
            </a:pPr>
            <a:r>
              <a:rPr lang="tr-TR" sz="1300" dirty="0">
                <a:latin typeface="Arial" pitchFamily="34" charset="0"/>
                <a:cs typeface="Arial" pitchFamily="34" charset="0"/>
              </a:rPr>
              <a:t> 1030          Adet      3+1, 2+1, 1+1 daire kuvvetli ve zayıf akım elektrik tesisatı</a:t>
            </a:r>
          </a:p>
          <a:p>
            <a:pPr>
              <a:lnSpc>
                <a:spcPct val="150000"/>
              </a:lnSpc>
              <a:buFont typeface="Wingdings" pitchFamily="2" charset="2"/>
              <a:buChar char="Ø"/>
            </a:pPr>
            <a:r>
              <a:rPr lang="tr-TR" sz="1300" dirty="0">
                <a:latin typeface="Arial" pitchFamily="34" charset="0"/>
                <a:cs typeface="Arial" pitchFamily="34" charset="0"/>
              </a:rPr>
              <a:t> Katlı otopark elektrik tesisatı</a:t>
            </a:r>
          </a:p>
          <a:p>
            <a:pPr>
              <a:lnSpc>
                <a:spcPct val="150000"/>
              </a:lnSpc>
            </a:pPr>
            <a:endParaRPr lang="tr-TR" sz="1300" dirty="0">
              <a:latin typeface="Arial" pitchFamily="34" charset="0"/>
              <a:cs typeface="Arial" pitchFamily="34" charset="0"/>
            </a:endParaRPr>
          </a:p>
          <a:p>
            <a:r>
              <a:rPr lang="tr-TR" sz="1300" dirty="0">
                <a:latin typeface="Arial" pitchFamily="34" charset="0"/>
                <a:cs typeface="Arial" pitchFamily="34" charset="0"/>
              </a:rPr>
              <a:t> </a:t>
            </a:r>
            <a:endParaRPr lang="tr-TR" sz="1200" dirty="0">
              <a:latin typeface="Arial" pitchFamily="34" charset="0"/>
              <a:cs typeface="Arial" pitchFamily="34" charset="0"/>
            </a:endParaRPr>
          </a:p>
          <a:p>
            <a:pPr fontAlgn="t">
              <a:lnSpc>
                <a:spcPct val="150000"/>
              </a:lnSpc>
            </a:pPr>
            <a:endParaRPr lang="tr-TR" sz="1200" dirty="0">
              <a:latin typeface="Arial" pitchFamily="34" charset="0"/>
              <a:cs typeface="Arial" pitchFamily="34" charset="0"/>
            </a:endParaRPr>
          </a:p>
          <a:p>
            <a:pPr fontAlgn="t">
              <a:tabLst>
                <a:tab pos="1885950" algn="l"/>
              </a:tabLst>
            </a:pPr>
            <a:r>
              <a:rPr lang="tr-TR" sz="1300" b="1" dirty="0">
                <a:latin typeface="Arial" pitchFamily="34" charset="0"/>
                <a:cs typeface="Arial" pitchFamily="34" charset="0"/>
              </a:rPr>
              <a:t>PROJENİN ADI………..…:  AĞAOĞLU ATAŞEHİR MY TOWERLAND A-B BLOK</a:t>
            </a:r>
          </a:p>
          <a:p>
            <a:pPr>
              <a:tabLst>
                <a:tab pos="1619250" algn="l"/>
              </a:tabLst>
            </a:pPr>
            <a:r>
              <a:rPr lang="tr-TR" sz="1300" b="1" dirty="0">
                <a:latin typeface="Arial" pitchFamily="34" charset="0"/>
                <a:cs typeface="Arial" pitchFamily="34" charset="0"/>
              </a:rPr>
              <a:t>FİRMA…………………..…:  AKDENİZ İNŞ. VE EĞİTİM HİZMETLERİ A.Ş.</a:t>
            </a:r>
          </a:p>
          <a:p>
            <a:pPr>
              <a:tabLst>
                <a:tab pos="1619250" algn="l"/>
                <a:tab pos="1885950" algn="l"/>
              </a:tabLst>
            </a:pPr>
            <a:r>
              <a:rPr lang="tr-TR" sz="1300" b="1" dirty="0">
                <a:latin typeface="Arial" pitchFamily="34" charset="0"/>
                <a:cs typeface="Arial" pitchFamily="34" charset="0"/>
              </a:rPr>
              <a:t>SÖZLEŞME BEDELİ…….:  1.055.759,00TL                                                       PROJE DURUMU….…….:   TESLİM EDİLDİ</a:t>
            </a:r>
          </a:p>
          <a:p>
            <a:pPr>
              <a:tabLst>
                <a:tab pos="1619250" algn="l"/>
              </a:tabLst>
            </a:pPr>
            <a:endParaRPr lang="tr-TR" sz="1300" b="1" dirty="0">
              <a:latin typeface="Arial" pitchFamily="34" charset="0"/>
              <a:cs typeface="Arial" pitchFamily="34" charset="0"/>
            </a:endParaRPr>
          </a:p>
          <a:p>
            <a:pPr>
              <a:buFont typeface="Wingdings" pitchFamily="2" charset="2"/>
              <a:buChar char="Ø"/>
              <a:tabLst>
                <a:tab pos="1619250" algn="l"/>
              </a:tabLst>
            </a:pPr>
            <a:r>
              <a:rPr lang="tr-TR" sz="1300" dirty="0">
                <a:latin typeface="Arial" pitchFamily="34" charset="0"/>
                <a:cs typeface="Arial" pitchFamily="34" charset="0"/>
              </a:rPr>
              <a:t> 404          Adet      Muhtelif tip daire imalatlarının tamamlanması </a:t>
            </a:r>
          </a:p>
          <a:p>
            <a:endParaRPr lang="tr-TR"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a:p>
            <a:pPr marL="342900" indent="-342900"/>
            <a:endParaRPr lang="tr-TR" baseline="30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412776" y="1327082"/>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T.C İSTANBUL MEDİPOL UNİVERSİTESİ            D2 BLOK</a:t>
            </a:r>
            <a:endParaRPr lang="tr-TR" sz="15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39" y="2051720"/>
            <a:ext cx="6305365" cy="5085680"/>
          </a:xfrm>
          <a:prstGeom prst="rect">
            <a:avLst/>
          </a:prstGeom>
        </p:spPr>
      </p:pic>
    </p:spTree>
    <p:extLst>
      <p:ext uri="{BB962C8B-B14F-4D97-AF65-F5344CB8AC3E}">
        <p14:creationId xmlns:p14="http://schemas.microsoft.com/office/powerpoint/2010/main" val="71714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0 İçerik Yer Tutucusu"/>
          <p:cNvSpPr>
            <a:spLocks noGrp="1"/>
          </p:cNvSpPr>
          <p:nvPr>
            <p:ph idx="1"/>
          </p:nvPr>
        </p:nvSpPr>
        <p:spPr>
          <a:xfrm>
            <a:off x="285728" y="1142976"/>
            <a:ext cx="6357982" cy="7572428"/>
          </a:xfrm>
        </p:spPr>
        <p:txBody>
          <a:bodyPr>
            <a:normAutofit fontScale="62500" lnSpcReduction="20000"/>
          </a:bodyPr>
          <a:lstStyle/>
          <a:p>
            <a:pPr algn="ctr" defTabSz="1352550">
              <a:buNone/>
              <a:tabLst>
                <a:tab pos="6010275" algn="l"/>
              </a:tabLst>
            </a:pPr>
            <a:r>
              <a:rPr lang="tr-TR" sz="2200" b="1" dirty="0"/>
              <a:t>REFERANSLARIMIZ</a:t>
            </a:r>
          </a:p>
          <a:p>
            <a:pPr>
              <a:buNone/>
            </a:pPr>
            <a:endParaRPr lang="tr-TR" sz="1200" dirty="0"/>
          </a:p>
          <a:p>
            <a:pPr>
              <a:buNone/>
            </a:pPr>
            <a:r>
              <a:rPr lang="tr-TR" sz="1200" b="1" u="sng" dirty="0">
                <a:latin typeface="Arial" pitchFamily="34" charset="0"/>
                <a:cs typeface="Arial" pitchFamily="34" charset="0"/>
              </a:rPr>
              <a:t>DEVAM EDEN PROJELERİMİZ</a:t>
            </a:r>
          </a:p>
          <a:p>
            <a:pPr>
              <a:buNone/>
            </a:pPr>
            <a:endParaRPr lang="tr-TR" sz="1200" dirty="0">
              <a:latin typeface="Arial" pitchFamily="34" charset="0"/>
              <a:cs typeface="Arial" pitchFamily="34" charset="0"/>
            </a:endParaRPr>
          </a:p>
          <a:p>
            <a:pPr>
              <a:lnSpc>
                <a:spcPct val="120000"/>
              </a:lnSpc>
              <a:buFont typeface="Wingdings" pitchFamily="2" charset="2"/>
              <a:buChar char="Ø"/>
            </a:pPr>
            <a:r>
              <a:rPr lang="tr-TR" sz="1100" dirty="0">
                <a:latin typeface="Arial" pitchFamily="34" charset="0"/>
                <a:cs typeface="Arial" pitchFamily="34" charset="0"/>
              </a:rPr>
              <a:t>BAŞAKŞEHİR BELEDİYESİ-AKAR GRUP YUVAM BAHÇEŞEHİR PROJESİ                                      26.000.000,00 ₺ </a:t>
            </a:r>
          </a:p>
          <a:p>
            <a:pPr>
              <a:lnSpc>
                <a:spcPct val="120000"/>
              </a:lnSpc>
              <a:buFont typeface="Wingdings" pitchFamily="2" charset="2"/>
              <a:buChar char="Ø"/>
            </a:pPr>
            <a:r>
              <a:rPr lang="tr-TR" sz="1100" dirty="0">
                <a:latin typeface="Arial" pitchFamily="34" charset="0"/>
                <a:cs typeface="Arial" pitchFamily="34" charset="0"/>
              </a:rPr>
              <a:t>T.C  MEDİPOL ÜNVERSİTESİ PENDİK SAĞLIK UYGULAMA ARAŞTIRMA MERKEZİ                      10.800.000,00 ₺</a:t>
            </a:r>
          </a:p>
          <a:p>
            <a:pPr>
              <a:lnSpc>
                <a:spcPct val="120000"/>
              </a:lnSpc>
              <a:buFont typeface="Wingdings" pitchFamily="2" charset="2"/>
              <a:buChar char="Ø"/>
            </a:pPr>
            <a:r>
              <a:rPr lang="tr-TR" sz="1100" dirty="0">
                <a:latin typeface="Arial" pitchFamily="34" charset="0"/>
                <a:cs typeface="Arial" pitchFamily="34" charset="0"/>
              </a:rPr>
              <a:t>T.C. MEDİPOL ÜNİVERSİTESİ KAVACIK YERLEŞKESİ (D2 Blok Elektrik Tesisat İşleri)                      23.500.00,00 ₺</a:t>
            </a:r>
          </a:p>
          <a:p>
            <a:pPr>
              <a:lnSpc>
                <a:spcPct val="120000"/>
              </a:lnSpc>
              <a:buFont typeface="Wingdings" pitchFamily="2" charset="2"/>
              <a:buChar char="Ø"/>
            </a:pPr>
            <a:r>
              <a:rPr lang="tr-TR" sz="1100" dirty="0">
                <a:latin typeface="Arial" pitchFamily="34" charset="0"/>
                <a:cs typeface="Arial" pitchFamily="34" charset="0"/>
              </a:rPr>
              <a:t>KAMEROĞLU METROHOME RESİDANCE VE SUİTS                                                                       39.000.000,00 ₺</a:t>
            </a:r>
          </a:p>
          <a:p>
            <a:pPr>
              <a:lnSpc>
                <a:spcPct val="120000"/>
              </a:lnSpc>
              <a:buFont typeface="Wingdings" pitchFamily="2" charset="2"/>
              <a:buChar char="Ø"/>
            </a:pPr>
            <a:r>
              <a:rPr lang="tr-TR" sz="1100" dirty="0">
                <a:latin typeface="Arial" pitchFamily="34" charset="0"/>
                <a:cs typeface="Arial" pitchFamily="34" charset="0"/>
              </a:rPr>
              <a:t>ÇANAKKALE RİBZOM OTEL ELEKTRİK TESİSAT İŞLERİ                                                                 36.800.000,00 ₺</a:t>
            </a:r>
          </a:p>
          <a:p>
            <a:pPr>
              <a:lnSpc>
                <a:spcPct val="120000"/>
              </a:lnSpc>
              <a:buFont typeface="Wingdings" pitchFamily="2" charset="2"/>
              <a:buChar char="Ø"/>
            </a:pPr>
            <a:r>
              <a:rPr lang="tr-TR" sz="1100" dirty="0">
                <a:latin typeface="Arial" pitchFamily="34" charset="0"/>
                <a:cs typeface="Arial" pitchFamily="34" charset="0"/>
              </a:rPr>
              <a:t>İSTANBUL ULUSLAR ARASI FİNANS MERKEZİ 6.PARSEL ELEKTRİK İŞLERİ                                 23.900.000,00 ₺</a:t>
            </a:r>
          </a:p>
          <a:p>
            <a:pPr>
              <a:lnSpc>
                <a:spcPct val="120000"/>
              </a:lnSpc>
              <a:buFont typeface="Wingdings" pitchFamily="2" charset="2"/>
              <a:buChar char="Ø"/>
            </a:pPr>
            <a:r>
              <a:rPr lang="tr-TR" sz="1100" dirty="0">
                <a:latin typeface="Arial" pitchFamily="34" charset="0"/>
                <a:cs typeface="Arial" pitchFamily="34" charset="0"/>
              </a:rPr>
              <a:t>BAŞAKŞEHİR BELEDİYESİ BALAMİR İNŞ GÜVERCİNTEPE KONUTLARI.                                       24.500.000,00 ₺</a:t>
            </a:r>
          </a:p>
          <a:p>
            <a:pPr>
              <a:lnSpc>
                <a:spcPct val="120000"/>
              </a:lnSpc>
              <a:buFont typeface="Wingdings" pitchFamily="2" charset="2"/>
              <a:buChar char="Ø"/>
            </a:pPr>
            <a:r>
              <a:rPr lang="tr-TR" sz="1100" dirty="0">
                <a:latin typeface="Arial" pitchFamily="34" charset="0"/>
                <a:cs typeface="Arial" pitchFamily="34" charset="0"/>
              </a:rPr>
              <a:t>SAMSUN POLİS ÖZEL HAREKET MERKEZİ                                                                                        6.750.000,00 ₺</a:t>
            </a:r>
          </a:p>
          <a:p>
            <a:pPr>
              <a:lnSpc>
                <a:spcPct val="120000"/>
              </a:lnSpc>
              <a:buFont typeface="Wingdings" pitchFamily="2" charset="2"/>
              <a:buChar char="Ø"/>
            </a:pPr>
            <a:endParaRPr lang="tr-TR" sz="1100" dirty="0">
              <a:latin typeface="Arial" pitchFamily="34" charset="0"/>
              <a:cs typeface="Arial" pitchFamily="34" charset="0"/>
            </a:endParaRPr>
          </a:p>
          <a:p>
            <a:pPr marL="0" indent="0">
              <a:lnSpc>
                <a:spcPct val="120000"/>
              </a:lnSpc>
              <a:buNone/>
            </a:pPr>
            <a:endParaRPr lang="tr-TR" sz="1200" dirty="0">
              <a:latin typeface="Arial" pitchFamily="34" charset="0"/>
              <a:cs typeface="Arial" pitchFamily="34" charset="0"/>
            </a:endParaRPr>
          </a:p>
          <a:p>
            <a:pPr>
              <a:buNone/>
            </a:pPr>
            <a:r>
              <a:rPr lang="tr-TR" sz="1200" dirty="0">
                <a:latin typeface="Arial" pitchFamily="34" charset="0"/>
                <a:cs typeface="Arial" pitchFamily="34" charset="0"/>
              </a:rPr>
              <a:t> </a:t>
            </a:r>
            <a:r>
              <a:rPr lang="tr-TR" sz="1200" b="1" u="sng" dirty="0">
                <a:latin typeface="Arial" pitchFamily="34" charset="0"/>
                <a:cs typeface="Arial" pitchFamily="34" charset="0"/>
              </a:rPr>
              <a:t>TESLİM EDİLEN PROJELERİMİZDEN BAZILARI</a:t>
            </a:r>
          </a:p>
          <a:p>
            <a:pPr>
              <a:buNone/>
            </a:pPr>
            <a:endParaRPr lang="tr-TR" sz="1200" b="1" u="sng" dirty="0">
              <a:latin typeface="Arial" pitchFamily="34" charset="0"/>
              <a:cs typeface="Arial" pitchFamily="34" charset="0"/>
            </a:endParaRPr>
          </a:p>
          <a:p>
            <a:pPr>
              <a:buNone/>
            </a:pPr>
            <a:r>
              <a:rPr lang="tr-TR" sz="1200" dirty="0">
                <a:latin typeface="Arial" pitchFamily="34" charset="0"/>
                <a:cs typeface="Arial" pitchFamily="34" charset="0"/>
              </a:rPr>
              <a:t>            </a:t>
            </a:r>
            <a:r>
              <a:rPr lang="tr-TR" sz="1100" dirty="0">
                <a:latin typeface="Arial" pitchFamily="34" charset="0"/>
                <a:cs typeface="Arial" pitchFamily="34" charset="0"/>
              </a:rPr>
              <a:t>T.C  MEDİPOL ÜNVERSİTESİ ÇAMLICA SAĞLIK UYGULAMA ARAŞTIRMA MERKEZİ                                            4.900.000,00 $</a:t>
            </a:r>
            <a:endParaRPr lang="tr-TR" sz="1100" b="1" u="sng" dirty="0">
              <a:latin typeface="Arial" pitchFamily="34" charset="0"/>
              <a:cs typeface="Arial" pitchFamily="34" charset="0"/>
            </a:endParaRPr>
          </a:p>
          <a:p>
            <a:pPr>
              <a:lnSpc>
                <a:spcPct val="120000"/>
              </a:lnSpc>
              <a:buFont typeface="Wingdings" pitchFamily="2" charset="2"/>
              <a:buChar char="Ø"/>
            </a:pPr>
            <a:r>
              <a:rPr lang="tr-TR" sz="1100" dirty="0">
                <a:latin typeface="Arial" pitchFamily="34" charset="0"/>
                <a:cs typeface="Arial" pitchFamily="34" charset="0"/>
              </a:rPr>
              <a:t>GENYAP ÇANKIRI HÜKÜMET KONAĞI İNŞAATI                                                                                                          610.000,00 $</a:t>
            </a:r>
          </a:p>
          <a:p>
            <a:pPr>
              <a:lnSpc>
                <a:spcPct val="120000"/>
              </a:lnSpc>
              <a:buFont typeface="Wingdings" pitchFamily="2" charset="2"/>
              <a:buChar char="Ø"/>
            </a:pPr>
            <a:r>
              <a:rPr lang="tr-TR" sz="1100" dirty="0">
                <a:latin typeface="Arial" pitchFamily="34" charset="0"/>
                <a:cs typeface="Arial" pitchFamily="34" charset="0"/>
              </a:rPr>
              <a:t>TÜRKİYE EĞİTİM SAĞ. VE ARAŞTIRMA VAKFI (C1-C2 Blok Elektrik Tesisat İşleri)                                                    5.000.00,00 ₺</a:t>
            </a:r>
          </a:p>
          <a:p>
            <a:pPr>
              <a:lnSpc>
                <a:spcPct val="120000"/>
              </a:lnSpc>
              <a:buFont typeface="Wingdings" pitchFamily="2" charset="2"/>
              <a:buChar char="Ø"/>
            </a:pPr>
            <a:r>
              <a:rPr lang="tr-TR" sz="1100" dirty="0">
                <a:latin typeface="Arial" pitchFamily="34" charset="0"/>
                <a:cs typeface="Arial" pitchFamily="34" charset="0"/>
              </a:rPr>
              <a:t>BAŞEKKENT A.Ş BAŞAKŞEHİR GÖLET PROJESİ                                                                                                    19.500.000,00 ₺ </a:t>
            </a:r>
          </a:p>
          <a:p>
            <a:pPr>
              <a:lnSpc>
                <a:spcPct val="120000"/>
              </a:lnSpc>
              <a:buFont typeface="Wingdings" pitchFamily="2" charset="2"/>
              <a:buChar char="Ø"/>
            </a:pPr>
            <a:r>
              <a:rPr lang="tr-TR" sz="1100" dirty="0">
                <a:latin typeface="Arial" pitchFamily="34" charset="0"/>
                <a:cs typeface="Arial" pitchFamily="34" charset="0"/>
              </a:rPr>
              <a:t>AKDENİZ İNŞAAT VE EĞİTİM HİZM. A.Ş.(Maslak 1453 Projesi)                                                                                13.516.231,65 ₺ </a:t>
            </a:r>
          </a:p>
          <a:p>
            <a:pPr>
              <a:lnSpc>
                <a:spcPct val="120000"/>
              </a:lnSpc>
              <a:buFont typeface="Wingdings" pitchFamily="2" charset="2"/>
              <a:buChar char="Ø"/>
            </a:pPr>
            <a:r>
              <a:rPr lang="tr-TR" sz="1200" dirty="0">
                <a:latin typeface="Arial" pitchFamily="34" charset="0"/>
                <a:cs typeface="Arial" pitchFamily="34" charset="0"/>
              </a:rPr>
              <a:t>BOYTEKS TEKSTİL SAN. VE TİC. A.Ş.( Bursa </a:t>
            </a:r>
            <a:r>
              <a:rPr lang="tr-TR" sz="1200" dirty="0" err="1">
                <a:latin typeface="Arial" pitchFamily="34" charset="0"/>
                <a:cs typeface="Arial" pitchFamily="34" charset="0"/>
              </a:rPr>
              <a:t>Boyteks</a:t>
            </a:r>
            <a:r>
              <a:rPr lang="tr-TR" sz="1200" dirty="0">
                <a:latin typeface="Arial" pitchFamily="34" charset="0"/>
                <a:cs typeface="Arial" pitchFamily="34" charset="0"/>
              </a:rPr>
              <a:t> Fabrikası)                                                     2.437.000,00 ₺</a:t>
            </a:r>
          </a:p>
          <a:p>
            <a:pPr>
              <a:lnSpc>
                <a:spcPct val="120000"/>
              </a:lnSpc>
              <a:buFont typeface="Wingdings" pitchFamily="2" charset="2"/>
              <a:buChar char="Ø"/>
            </a:pPr>
            <a:r>
              <a:rPr lang="tr-TR" sz="1200" dirty="0">
                <a:latin typeface="Arial" pitchFamily="34" charset="0"/>
                <a:cs typeface="Arial" pitchFamily="34" charset="0"/>
              </a:rPr>
              <a:t>YAKAR TEKSTİL SAN. TİC. LTD. ŞTİ.(</a:t>
            </a:r>
            <a:r>
              <a:rPr lang="tr-TR" sz="1200" dirty="0" err="1">
                <a:latin typeface="Arial" pitchFamily="34" charset="0"/>
                <a:cs typeface="Arial" pitchFamily="34" charset="0"/>
              </a:rPr>
              <a:t>Hadımköy</a:t>
            </a:r>
            <a:r>
              <a:rPr lang="tr-TR" sz="1200" dirty="0">
                <a:latin typeface="Arial" pitchFamily="34" charset="0"/>
                <a:cs typeface="Arial" pitchFamily="34" charset="0"/>
              </a:rPr>
              <a:t> Fabrika Binası)                                                       3.062.000,00 $</a:t>
            </a:r>
            <a:endParaRPr lang="tr-TR" sz="1200" b="1" u="sng" dirty="0">
              <a:latin typeface="Arial" pitchFamily="34" charset="0"/>
              <a:cs typeface="Arial" pitchFamily="34" charset="0"/>
            </a:endParaRPr>
          </a:p>
          <a:p>
            <a:pPr>
              <a:lnSpc>
                <a:spcPct val="120000"/>
              </a:lnSpc>
              <a:buFont typeface="Wingdings" pitchFamily="2" charset="2"/>
              <a:buChar char="Ø"/>
            </a:pPr>
            <a:r>
              <a:rPr lang="tr-TR" sz="1200" dirty="0">
                <a:latin typeface="Arial" pitchFamily="34" charset="0"/>
                <a:cs typeface="Arial" pitchFamily="34" charset="0"/>
              </a:rPr>
              <a:t>POLART YAPI SAN. VE TİC. A.Ş.(T.C. </a:t>
            </a:r>
            <a:r>
              <a:rPr lang="tr-TR" sz="1200" dirty="0" err="1">
                <a:latin typeface="Arial" pitchFamily="34" charset="0"/>
                <a:cs typeface="Arial" pitchFamily="34" charset="0"/>
              </a:rPr>
              <a:t>Medipol</a:t>
            </a:r>
            <a:r>
              <a:rPr lang="tr-TR" sz="1200" dirty="0">
                <a:latin typeface="Arial" pitchFamily="34" charset="0"/>
                <a:cs typeface="Arial" pitchFamily="34" charset="0"/>
              </a:rPr>
              <a:t> </a:t>
            </a:r>
            <a:r>
              <a:rPr lang="tr-TR" sz="1200" dirty="0" err="1">
                <a:latin typeface="Arial" pitchFamily="34" charset="0"/>
                <a:cs typeface="Arial" pitchFamily="34" charset="0"/>
              </a:rPr>
              <a:t>Ünv</a:t>
            </a:r>
            <a:r>
              <a:rPr lang="tr-TR" sz="1200" dirty="0">
                <a:latin typeface="Arial" pitchFamily="34" charset="0"/>
                <a:cs typeface="Arial" pitchFamily="34" charset="0"/>
              </a:rPr>
              <a:t>. </a:t>
            </a:r>
            <a:r>
              <a:rPr lang="tr-TR" sz="1200" dirty="0" err="1">
                <a:latin typeface="Arial" pitchFamily="34" charset="0"/>
                <a:cs typeface="Arial" pitchFamily="34" charset="0"/>
              </a:rPr>
              <a:t>Kavacık</a:t>
            </a:r>
            <a:r>
              <a:rPr lang="tr-TR" sz="1200" dirty="0">
                <a:latin typeface="Arial" pitchFamily="34" charset="0"/>
                <a:cs typeface="Arial" pitchFamily="34" charset="0"/>
              </a:rPr>
              <a:t> Yerleşkesi)                                          1.059.000,00 $</a:t>
            </a:r>
          </a:p>
          <a:p>
            <a:pPr>
              <a:lnSpc>
                <a:spcPct val="120000"/>
              </a:lnSpc>
              <a:buFont typeface="Wingdings" pitchFamily="2" charset="2"/>
              <a:buChar char="Ø"/>
            </a:pPr>
            <a:r>
              <a:rPr lang="tr-TR" sz="1200" dirty="0">
                <a:latin typeface="Arial" pitchFamily="34" charset="0"/>
                <a:cs typeface="Arial" pitchFamily="34" charset="0"/>
              </a:rPr>
              <a:t>POLART YAPI SAN. VE TİC. A.Ş.(</a:t>
            </a:r>
            <a:r>
              <a:rPr lang="tr-TR" sz="1200" dirty="0" err="1">
                <a:latin typeface="Arial" pitchFamily="34" charset="0"/>
                <a:cs typeface="Arial" pitchFamily="34" charset="0"/>
              </a:rPr>
              <a:t>Kavacık</a:t>
            </a:r>
            <a:r>
              <a:rPr lang="tr-TR" sz="1200" dirty="0">
                <a:latin typeface="Arial" pitchFamily="34" charset="0"/>
                <a:cs typeface="Arial" pitchFamily="34" charset="0"/>
              </a:rPr>
              <a:t> Yerleşkesi Kız Öğrenci Yurdu)                                            750.000,00 $</a:t>
            </a:r>
          </a:p>
          <a:p>
            <a:pPr>
              <a:lnSpc>
                <a:spcPct val="120000"/>
              </a:lnSpc>
              <a:buFont typeface="Wingdings" pitchFamily="2" charset="2"/>
              <a:buChar char="Ø"/>
            </a:pPr>
            <a:r>
              <a:rPr lang="tr-TR" sz="1200" dirty="0">
                <a:latin typeface="Arial" pitchFamily="34" charset="0"/>
                <a:cs typeface="Arial" pitchFamily="34" charset="0"/>
              </a:rPr>
              <a:t>T.C İSTANBUL MEDİPOL ÜNİVERSİTESİ(</a:t>
            </a:r>
            <a:r>
              <a:rPr lang="tr-TR" sz="1200" dirty="0" err="1">
                <a:latin typeface="Arial" pitchFamily="34" charset="0"/>
                <a:cs typeface="Arial" pitchFamily="34" charset="0"/>
              </a:rPr>
              <a:t>Sefaköy</a:t>
            </a:r>
            <a:r>
              <a:rPr lang="tr-TR" sz="1200" dirty="0">
                <a:latin typeface="Arial" pitchFamily="34" charset="0"/>
                <a:cs typeface="Arial" pitchFamily="34" charset="0"/>
              </a:rPr>
              <a:t> Tıp Merkezi)                                                        2.565.862,00 $</a:t>
            </a:r>
          </a:p>
          <a:p>
            <a:pPr>
              <a:lnSpc>
                <a:spcPct val="120000"/>
              </a:lnSpc>
              <a:buFont typeface="Wingdings" pitchFamily="2" charset="2"/>
              <a:buChar char="Ø"/>
            </a:pPr>
            <a:r>
              <a:rPr lang="tr-TR" sz="1200" dirty="0">
                <a:latin typeface="Arial" pitchFamily="34" charset="0"/>
                <a:cs typeface="Arial" pitchFamily="34" charset="0"/>
              </a:rPr>
              <a:t>T.C İSTANBUL MEDİPOL ÜNİVERSİTESİ(Esenler Tıp Merkezi)                                                         1.282.625,00 $</a:t>
            </a:r>
          </a:p>
          <a:p>
            <a:pPr>
              <a:lnSpc>
                <a:spcPct val="120000"/>
              </a:lnSpc>
              <a:buFont typeface="Wingdings" pitchFamily="2" charset="2"/>
              <a:buChar char="Ø"/>
            </a:pPr>
            <a:r>
              <a:rPr lang="tr-TR" sz="1200" dirty="0">
                <a:latin typeface="Arial" pitchFamily="34" charset="0"/>
                <a:cs typeface="Arial" pitchFamily="34" charset="0"/>
              </a:rPr>
              <a:t>T.C İSTANBUL MEDİPOL ÜNİVERSİTESİ(</a:t>
            </a:r>
            <a:r>
              <a:rPr lang="tr-TR" sz="1200" dirty="0" err="1">
                <a:latin typeface="Arial" pitchFamily="34" charset="0"/>
                <a:cs typeface="Arial" pitchFamily="34" charset="0"/>
              </a:rPr>
              <a:t>Kavacık</a:t>
            </a:r>
            <a:r>
              <a:rPr lang="tr-TR" sz="1200" dirty="0">
                <a:latin typeface="Arial" pitchFamily="34" charset="0"/>
                <a:cs typeface="Arial" pitchFamily="34" charset="0"/>
              </a:rPr>
              <a:t> Yurt Yerleşkesi)                                                      722.000,00 $</a:t>
            </a:r>
          </a:p>
          <a:p>
            <a:pPr>
              <a:lnSpc>
                <a:spcPct val="120000"/>
              </a:lnSpc>
              <a:buFont typeface="Wingdings" pitchFamily="2" charset="2"/>
              <a:buChar char="Ø"/>
            </a:pPr>
            <a:r>
              <a:rPr lang="tr-TR" sz="1200" dirty="0">
                <a:latin typeface="Arial" pitchFamily="34" charset="0"/>
                <a:cs typeface="Arial" pitchFamily="34" charset="0"/>
              </a:rPr>
              <a:t>MEDİPOLİTAN SAĞLIK VE EĞİTİM HİZM. A.Ş.(Bağcılar Diş Hastanesi)                                               978.000,00 $</a:t>
            </a:r>
          </a:p>
          <a:p>
            <a:pPr>
              <a:lnSpc>
                <a:spcPct val="120000"/>
              </a:lnSpc>
              <a:buFont typeface="Wingdings" pitchFamily="2" charset="2"/>
              <a:buChar char="Ø"/>
            </a:pPr>
            <a:r>
              <a:rPr lang="tr-TR" sz="1200" dirty="0">
                <a:latin typeface="Arial" pitchFamily="34" charset="0"/>
                <a:cs typeface="Arial" pitchFamily="34" charset="0"/>
              </a:rPr>
              <a:t>AKDENİZ İNŞAAT VE EĞİTİM HİZM. A.Ş.(</a:t>
            </a:r>
            <a:r>
              <a:rPr lang="tr-TR" sz="1200" dirty="0" err="1">
                <a:latin typeface="Arial" pitchFamily="34" charset="0"/>
                <a:cs typeface="Arial" pitchFamily="34" charset="0"/>
              </a:rPr>
              <a:t>My</a:t>
            </a:r>
            <a:r>
              <a:rPr lang="tr-TR" sz="1200" dirty="0">
                <a:latin typeface="Arial" pitchFamily="34" charset="0"/>
                <a:cs typeface="Arial" pitchFamily="34" charset="0"/>
              </a:rPr>
              <a:t> </a:t>
            </a:r>
            <a:r>
              <a:rPr lang="tr-TR" sz="1200" dirty="0" err="1">
                <a:latin typeface="Arial" pitchFamily="34" charset="0"/>
                <a:cs typeface="Arial" pitchFamily="34" charset="0"/>
              </a:rPr>
              <a:t>Home</a:t>
            </a:r>
            <a:r>
              <a:rPr lang="tr-TR" sz="1200" dirty="0">
                <a:latin typeface="Arial" pitchFamily="34" charset="0"/>
                <a:cs typeface="Arial" pitchFamily="34" charset="0"/>
              </a:rPr>
              <a:t> Maslak Projesi)                                                  2.250.000,00 $</a:t>
            </a:r>
          </a:p>
          <a:p>
            <a:pPr>
              <a:lnSpc>
                <a:spcPct val="120000"/>
              </a:lnSpc>
              <a:buFont typeface="Wingdings" pitchFamily="2" charset="2"/>
              <a:buChar char="Ø"/>
            </a:pPr>
            <a:r>
              <a:rPr lang="tr-TR" sz="1200" dirty="0">
                <a:latin typeface="Arial" pitchFamily="34" charset="0"/>
                <a:cs typeface="Arial" pitchFamily="34" charset="0"/>
              </a:rPr>
              <a:t>T.C. İSTANBUL MEDİPOL ÜNİVERSİTESİ(</a:t>
            </a:r>
            <a:r>
              <a:rPr lang="tr-TR" sz="1200" dirty="0" err="1">
                <a:latin typeface="Arial" pitchFamily="34" charset="0"/>
                <a:cs typeface="Arial" pitchFamily="34" charset="0"/>
              </a:rPr>
              <a:t>Medipol</a:t>
            </a:r>
            <a:r>
              <a:rPr lang="tr-TR" sz="1200" dirty="0">
                <a:latin typeface="Arial" pitchFamily="34" charset="0"/>
                <a:cs typeface="Arial" pitchFamily="34" charset="0"/>
              </a:rPr>
              <a:t> Üniversitesi </a:t>
            </a:r>
            <a:r>
              <a:rPr lang="tr-TR" sz="1200" dirty="0" err="1">
                <a:latin typeface="Arial" pitchFamily="34" charset="0"/>
                <a:cs typeface="Arial" pitchFamily="34" charset="0"/>
              </a:rPr>
              <a:t>Kampüs</a:t>
            </a:r>
            <a:r>
              <a:rPr lang="tr-TR" sz="1200" dirty="0">
                <a:latin typeface="Arial" pitchFamily="34" charset="0"/>
                <a:cs typeface="Arial" pitchFamily="34" charset="0"/>
              </a:rPr>
              <a:t> Binası)                               2.175.685,00 $</a:t>
            </a:r>
            <a:endParaRPr lang="tr-TR" sz="1200" b="1" u="sng" dirty="0">
              <a:latin typeface="Arial" pitchFamily="34" charset="0"/>
              <a:cs typeface="Arial" pitchFamily="34" charset="0"/>
            </a:endParaRPr>
          </a:p>
          <a:p>
            <a:pPr>
              <a:lnSpc>
                <a:spcPct val="120000"/>
              </a:lnSpc>
              <a:buFont typeface="Wingdings" pitchFamily="2" charset="2"/>
              <a:buChar char="Ø"/>
            </a:pPr>
            <a:r>
              <a:rPr lang="tr-TR" sz="1200" dirty="0">
                <a:latin typeface="Arial" pitchFamily="34" charset="0"/>
                <a:cs typeface="Arial" pitchFamily="34" charset="0"/>
              </a:rPr>
              <a:t>ATAKENT -3  AVRUPA KONUTLARI                                                                                                    2.819.263,00 $</a:t>
            </a:r>
          </a:p>
          <a:p>
            <a:pPr>
              <a:lnSpc>
                <a:spcPct val="120000"/>
              </a:lnSpc>
              <a:buFont typeface="Wingdings" pitchFamily="2" charset="2"/>
              <a:buChar char="Ø"/>
            </a:pPr>
            <a:r>
              <a:rPr lang="tr-TR" sz="1200" dirty="0">
                <a:latin typeface="Arial" pitchFamily="34" charset="0"/>
                <a:cs typeface="Arial" pitchFamily="34" charset="0"/>
              </a:rPr>
              <a:t>AĞAOĞLU ATAŞEHİR MY TOWERLAND PROJESİ                                                                               868.648,00 $</a:t>
            </a:r>
          </a:p>
          <a:p>
            <a:pPr>
              <a:lnSpc>
                <a:spcPct val="120000"/>
              </a:lnSpc>
              <a:buFont typeface="Wingdings" pitchFamily="2" charset="2"/>
              <a:buChar char="Ø"/>
            </a:pPr>
            <a:r>
              <a:rPr lang="tr-TR" sz="1200" dirty="0">
                <a:latin typeface="Arial" pitchFamily="34" charset="0"/>
                <a:cs typeface="Arial" pitchFamily="34" charset="0"/>
              </a:rPr>
              <a:t>AVRUPA KONUTLARI ISPARTAKULE 2                                                                                                455.548,00  $</a:t>
            </a:r>
          </a:p>
          <a:p>
            <a:pPr>
              <a:lnSpc>
                <a:spcPct val="120000"/>
              </a:lnSpc>
              <a:buFont typeface="Wingdings" pitchFamily="2" charset="2"/>
              <a:buChar char="Ø"/>
            </a:pPr>
            <a:r>
              <a:rPr lang="tr-TR" sz="1200" dirty="0">
                <a:latin typeface="Arial" pitchFamily="34" charset="0"/>
                <a:cs typeface="Arial" pitchFamily="34" charset="0"/>
              </a:rPr>
              <a:t>AVRUPA KONUTLARI ISPARTAKULE  VE SOS. TESİSLER                                                                716.428,00  $</a:t>
            </a:r>
          </a:p>
          <a:p>
            <a:pPr>
              <a:lnSpc>
                <a:spcPct val="120000"/>
              </a:lnSpc>
              <a:buFont typeface="Wingdings" pitchFamily="2" charset="2"/>
              <a:buChar char="Ø"/>
            </a:pPr>
            <a:r>
              <a:rPr lang="tr-TR" sz="1200" dirty="0">
                <a:latin typeface="Arial" pitchFamily="34" charset="0"/>
                <a:cs typeface="Arial" pitchFamily="34" charset="0"/>
              </a:rPr>
              <a:t>AĞAOĞLU ATAŞEHİR  SKYTOWERS PROJESİ	                                                                             800.000,00  $</a:t>
            </a:r>
          </a:p>
          <a:p>
            <a:pPr>
              <a:lnSpc>
                <a:spcPct val="120000"/>
              </a:lnSpc>
              <a:buFont typeface="Wingdings" pitchFamily="2" charset="2"/>
              <a:buChar char="Ø"/>
            </a:pPr>
            <a:r>
              <a:rPr lang="tr-TR" sz="1200" dirty="0">
                <a:latin typeface="Arial" pitchFamily="34" charset="0"/>
                <a:cs typeface="Arial" pitchFamily="34" charset="0"/>
              </a:rPr>
              <a:t>ATAKENT-2 HALKALI AVRUPA KONUTLARI VE SOSYAL TESİSLERİ 	                                          1.200.000,00  $</a:t>
            </a:r>
          </a:p>
          <a:p>
            <a:pPr>
              <a:lnSpc>
                <a:spcPct val="120000"/>
              </a:lnSpc>
              <a:buFont typeface="Wingdings" pitchFamily="2" charset="2"/>
              <a:buChar char="Ø"/>
            </a:pPr>
            <a:r>
              <a:rPr lang="tr-TR" sz="1200" dirty="0">
                <a:latin typeface="Arial" pitchFamily="34" charset="0"/>
                <a:cs typeface="Arial" pitchFamily="34" charset="0"/>
              </a:rPr>
              <a:t>KAYSERİ MELİKŞAH ÜNİVERSİTESİ İİB VE HUKUK FAKÜLTESİ BİNASI	             380.000,00  $</a:t>
            </a:r>
          </a:p>
          <a:p>
            <a:pPr>
              <a:lnSpc>
                <a:spcPct val="120000"/>
              </a:lnSpc>
              <a:buFont typeface="Wingdings" pitchFamily="2" charset="2"/>
              <a:buChar char="Ø"/>
            </a:pPr>
            <a:r>
              <a:rPr lang="tr-TR" sz="1200" dirty="0">
                <a:latin typeface="Arial" pitchFamily="34" charset="0"/>
                <a:cs typeface="Arial" pitchFamily="34" charset="0"/>
              </a:rPr>
              <a:t>TEM AVRUPA KONUTLARI VE SOSYAL TESİSLERİ	                                          3.208.000,00  $</a:t>
            </a:r>
          </a:p>
          <a:p>
            <a:pPr>
              <a:lnSpc>
                <a:spcPct val="120000"/>
              </a:lnSpc>
              <a:buFont typeface="Wingdings" pitchFamily="2" charset="2"/>
              <a:buChar char="Ø"/>
            </a:pPr>
            <a:r>
              <a:rPr lang="tr-TR" sz="1200" dirty="0">
                <a:latin typeface="Arial" pitchFamily="34" charset="0"/>
                <a:cs typeface="Arial" pitchFamily="34" charset="0"/>
              </a:rPr>
              <a:t>TEM AVRUPA KONUTLARI SİTE ALTYAPI TESİSAT                                                                            900.000 ,00 $</a:t>
            </a:r>
          </a:p>
          <a:p>
            <a:pPr>
              <a:lnSpc>
                <a:spcPct val="120000"/>
              </a:lnSpc>
              <a:buFont typeface="Wingdings" pitchFamily="2" charset="2"/>
              <a:buChar char="Ø"/>
            </a:pPr>
            <a:r>
              <a:rPr lang="tr-TR" sz="1200" dirty="0">
                <a:latin typeface="Arial" pitchFamily="34" charset="0"/>
                <a:cs typeface="Arial" pitchFamily="34" charset="0"/>
              </a:rPr>
              <a:t>CNR MOBİLYA FUARI BOYDAK HOLDİNG FİRMA STANDLARI	                                               40.000,00  $</a:t>
            </a:r>
          </a:p>
          <a:p>
            <a:pPr>
              <a:lnSpc>
                <a:spcPct val="120000"/>
              </a:lnSpc>
              <a:buFont typeface="Wingdings" pitchFamily="2" charset="2"/>
              <a:buChar char="Ø"/>
            </a:pPr>
            <a:r>
              <a:rPr lang="tr-TR" sz="1200" dirty="0">
                <a:latin typeface="Arial" pitchFamily="34" charset="0"/>
                <a:cs typeface="Arial" pitchFamily="34" charset="0"/>
              </a:rPr>
              <a:t>İSTANBUL BÜYÜK. BEL.17 AD. SPOR SALONU TESİSATI                         	          1.020.000,00  $</a:t>
            </a:r>
          </a:p>
          <a:p>
            <a:pPr>
              <a:lnSpc>
                <a:spcPct val="120000"/>
              </a:lnSpc>
              <a:buFont typeface="Wingdings" pitchFamily="2" charset="2"/>
              <a:buChar char="Ø"/>
            </a:pPr>
            <a:r>
              <a:rPr lang="tr-TR" sz="1200" dirty="0">
                <a:latin typeface="Arial" pitchFamily="34" charset="0"/>
                <a:cs typeface="Arial" pitchFamily="34" charset="0"/>
              </a:rPr>
              <a:t>İSTANBUL TÜRK TÜV ARAÇ MUAYENE İSTASYONLARI İNŞAAT        	                                             156.521,00  $</a:t>
            </a:r>
          </a:p>
          <a:p>
            <a:pPr>
              <a:lnSpc>
                <a:spcPct val="120000"/>
              </a:lnSpc>
              <a:buFont typeface="Wingdings" pitchFamily="2" charset="2"/>
              <a:buChar char="Ø"/>
            </a:pPr>
            <a:r>
              <a:rPr lang="tr-TR" sz="1200" dirty="0">
                <a:latin typeface="Arial" pitchFamily="34" charset="0"/>
                <a:cs typeface="Arial" pitchFamily="34" charset="0"/>
              </a:rPr>
              <a:t>KARTAL/AKFIRAT BOYDAK HOLDİNG BELLONA OFİS VE DEP. TESİSİ	             813.916,00  $</a:t>
            </a:r>
          </a:p>
          <a:p>
            <a:pPr>
              <a:lnSpc>
                <a:spcPct val="120000"/>
              </a:lnSpc>
              <a:buFont typeface="Wingdings" pitchFamily="2" charset="2"/>
              <a:buChar char="Ø"/>
            </a:pPr>
            <a:r>
              <a:rPr lang="tr-TR" sz="1200" dirty="0">
                <a:latin typeface="Arial" pitchFamily="34" charset="0"/>
                <a:cs typeface="Arial" pitchFamily="34" charset="0"/>
              </a:rPr>
              <a:t> ATATÜRK HAVALİMANI SERBEST BÖLGE BİNASI	                                                                             416.931,00  $</a:t>
            </a:r>
          </a:p>
          <a:p>
            <a:pPr>
              <a:lnSpc>
                <a:spcPct val="120000"/>
              </a:lnSpc>
              <a:buFont typeface="Wingdings" pitchFamily="2" charset="2"/>
              <a:buChar char="Ø"/>
            </a:pPr>
            <a:r>
              <a:rPr lang="tr-TR" sz="1200" dirty="0">
                <a:latin typeface="Arial" pitchFamily="34" charset="0"/>
                <a:cs typeface="Arial" pitchFamily="34" charset="0"/>
              </a:rPr>
              <a:t> BAKIRKÖY RUH VE SİNİR HASTANESİ EK BİNASI	                                                                             138.042,00  $</a:t>
            </a:r>
          </a:p>
          <a:p>
            <a:pPr>
              <a:lnSpc>
                <a:spcPct val="120000"/>
              </a:lnSpc>
              <a:buFont typeface="Wingdings" pitchFamily="2" charset="2"/>
              <a:buChar char="Ø"/>
            </a:pPr>
            <a:r>
              <a:rPr lang="tr-TR" sz="1200" dirty="0">
                <a:latin typeface="Arial" pitchFamily="34" charset="0"/>
                <a:cs typeface="Arial" pitchFamily="34" charset="0"/>
              </a:rPr>
              <a:t> İ.T.Ü AYAZAĞA ÖN ISITIM MERKEZİ	                                                                             194.245,00  $</a:t>
            </a:r>
          </a:p>
          <a:p>
            <a:pPr>
              <a:lnSpc>
                <a:spcPct val="120000"/>
              </a:lnSpc>
              <a:buFont typeface="Wingdings" pitchFamily="2" charset="2"/>
              <a:buChar char="Ø"/>
            </a:pPr>
            <a:r>
              <a:rPr lang="tr-TR" sz="1200" dirty="0">
                <a:latin typeface="Arial" pitchFamily="34" charset="0"/>
                <a:cs typeface="Arial" pitchFamily="34" charset="0"/>
              </a:rPr>
              <a:t> BAYRAMPAŞA ÖZEL İDARE İŞ MERKEZİ VE SOSYAL TESİSLERİ                   	           1.463.867,00 $</a:t>
            </a:r>
          </a:p>
          <a:p>
            <a:pPr>
              <a:lnSpc>
                <a:spcPct val="120000"/>
              </a:lnSpc>
              <a:buFont typeface="Wingdings" pitchFamily="2" charset="2"/>
              <a:buChar char="Ø"/>
              <a:tabLst>
                <a:tab pos="361950" algn="l"/>
              </a:tabLst>
            </a:pPr>
            <a:r>
              <a:rPr lang="tr-TR" sz="1200" dirty="0">
                <a:latin typeface="Arial" pitchFamily="34" charset="0"/>
                <a:cs typeface="Arial" pitchFamily="34" charset="0"/>
              </a:rPr>
              <a:t> İ.T.Ü YABANCI DİLLER FAKÜLTESİ	                                                                              685.000,00 $</a:t>
            </a:r>
          </a:p>
          <a:p>
            <a:pPr>
              <a:lnSpc>
                <a:spcPct val="120000"/>
              </a:lnSpc>
              <a:buFont typeface="Wingdings" pitchFamily="2" charset="2"/>
              <a:buChar char="Ø"/>
            </a:pPr>
            <a:r>
              <a:rPr lang="tr-TR" sz="1200" dirty="0">
                <a:latin typeface="Arial" pitchFamily="34" charset="0"/>
                <a:cs typeface="Arial" pitchFamily="34" charset="0"/>
              </a:rPr>
              <a:t> HARBİYE MUHSİN ERTUĞRUL TİYATROSU	                                          	              821.650,00 $</a:t>
            </a:r>
          </a:p>
          <a:p>
            <a:pPr>
              <a:lnSpc>
                <a:spcPct val="120000"/>
              </a:lnSpc>
              <a:buFont typeface="Wingdings" pitchFamily="2" charset="2"/>
              <a:buChar char="Ø"/>
            </a:pPr>
            <a:r>
              <a:rPr lang="tr-TR" sz="1200" dirty="0">
                <a:latin typeface="Arial" pitchFamily="34" charset="0"/>
                <a:cs typeface="Arial" pitchFamily="34" charset="0"/>
              </a:rPr>
              <a:t> K.KÖY 30 DERSLİK İLKÖĞRETİM OKULU İNŞAATI	                                                62.524,00 $</a:t>
            </a:r>
          </a:p>
          <a:p>
            <a:pPr>
              <a:lnSpc>
                <a:spcPct val="120000"/>
              </a:lnSpc>
              <a:buFont typeface="Wingdings" pitchFamily="2" charset="2"/>
              <a:buChar char="Ø"/>
            </a:pPr>
            <a:r>
              <a:rPr lang="tr-TR" sz="1200" dirty="0">
                <a:latin typeface="Arial" pitchFamily="34" charset="0"/>
                <a:cs typeface="Arial" pitchFamily="34" charset="0"/>
              </a:rPr>
              <a:t> ÜMRANİYE ENDÜSTRİ MESLEK LİSESİ ATÖLYELER İNŞAAT                                                              83.465,00$</a:t>
            </a:r>
          </a:p>
          <a:p>
            <a:pPr>
              <a:lnSpc>
                <a:spcPct val="120000"/>
              </a:lnSpc>
              <a:buFont typeface="Wingdings" pitchFamily="2" charset="2"/>
              <a:buChar char="Ø"/>
            </a:pPr>
            <a:r>
              <a:rPr lang="tr-TR" sz="1200" dirty="0">
                <a:latin typeface="Arial" pitchFamily="34" charset="0"/>
                <a:cs typeface="Arial" pitchFamily="34" charset="0"/>
              </a:rPr>
              <a:t> GEBZE GÜMRÜK MÜDÜRLÜĞÜ VE ANTREPOLAR İNŞAATI	                                                51.436,00 $</a:t>
            </a:r>
          </a:p>
          <a:p>
            <a:pPr>
              <a:buNone/>
            </a:pPr>
            <a:endParaRPr lang="tr-TR" sz="1200" dirty="0"/>
          </a:p>
          <a:p>
            <a:pPr>
              <a:buNone/>
            </a:pPr>
            <a:endParaRPr lang="tr-TR" sz="1200" dirty="0"/>
          </a:p>
          <a:p>
            <a:pPr>
              <a:buNone/>
            </a:pPr>
            <a:endParaRPr lang="tr-TR" sz="1200" dirty="0"/>
          </a:p>
          <a:p>
            <a:pPr>
              <a:buNone/>
            </a:pPr>
            <a:endParaRPr lang="tr-TR" sz="1600" dirty="0"/>
          </a:p>
          <a:p>
            <a:pPr>
              <a:buNone/>
            </a:pPr>
            <a:endParaRPr lang="tr-TR" sz="1600" dirty="0"/>
          </a:p>
          <a:p>
            <a:pPr>
              <a:buNone/>
            </a:pPr>
            <a:endParaRPr lang="tr-TR" sz="1600" dirty="0"/>
          </a:p>
          <a:p>
            <a:pPr>
              <a:buNone/>
            </a:pPr>
            <a:endParaRPr lang="tr-TR" sz="1600" dirty="0"/>
          </a:p>
          <a:p>
            <a:pPr>
              <a:buNone/>
            </a:pPr>
            <a:endParaRPr lang="tr-TR" sz="1600" dirty="0"/>
          </a:p>
          <a:p>
            <a:pPr>
              <a:buNone/>
            </a:pPr>
            <a:endParaRPr lang="tr-TR" sz="1600" dirty="0"/>
          </a:p>
        </p:txBody>
      </p:sp>
      <p:sp>
        <p:nvSpPr>
          <p:cNvPr id="10"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2"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12 Resim"/>
          <p:cNvPicPr/>
          <p:nvPr/>
        </p:nvPicPr>
        <p:blipFill>
          <a:blip r:embed="rId3" cstate="print"/>
          <a:srcRect/>
          <a:stretch>
            <a:fillRect/>
          </a:stretch>
        </p:blipFill>
        <p:spPr bwMode="auto">
          <a:xfrm>
            <a:off x="642918" y="214282"/>
            <a:ext cx="885825" cy="64222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412776" y="1327082"/>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T.C İSTANBUL MEDİPOL UNİVERSİTESİ            D2 BLOK</a:t>
            </a:r>
            <a:endParaRPr lang="tr-TR" sz="1500"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18" y="1912355"/>
            <a:ext cx="5357850" cy="3178976"/>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18" y="5182321"/>
            <a:ext cx="5357850" cy="33902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412776" y="1327082"/>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T.C İSTANBUL MEDİPOL UNİVERSİTESİ            D2 BLOK</a:t>
            </a:r>
            <a:endParaRPr lang="tr-TR" sz="15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18" y="2051720"/>
            <a:ext cx="5882426" cy="2592288"/>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18" y="4932040"/>
            <a:ext cx="2642066" cy="2871770"/>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9040" y="4932040"/>
            <a:ext cx="2736304" cy="2871770"/>
          </a:xfrm>
          <a:prstGeom prst="rect">
            <a:avLst/>
          </a:prstGeom>
        </p:spPr>
      </p:pic>
    </p:spTree>
    <p:extLst>
      <p:ext uri="{BB962C8B-B14F-4D97-AF65-F5344CB8AC3E}">
        <p14:creationId xmlns:p14="http://schemas.microsoft.com/office/powerpoint/2010/main" val="86961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412776" y="1327082"/>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YAKAR TEKSTİL</a:t>
            </a:r>
            <a:endParaRPr lang="tr-TR" sz="1500" dirty="0"/>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93" y="5154291"/>
            <a:ext cx="2824475" cy="3384376"/>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993" y="5154291"/>
            <a:ext cx="3088704" cy="3384376"/>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656" y="2051720"/>
            <a:ext cx="6120680" cy="2952328"/>
          </a:xfrm>
          <a:prstGeom prst="rect">
            <a:avLst/>
          </a:prstGeom>
        </p:spPr>
      </p:pic>
    </p:spTree>
    <p:extLst>
      <p:ext uri="{BB962C8B-B14F-4D97-AF65-F5344CB8AC3E}">
        <p14:creationId xmlns:p14="http://schemas.microsoft.com/office/powerpoint/2010/main" val="1082237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463886" y="1284691"/>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KORGUN HÜKÜMET KONAĞI</a:t>
            </a:r>
            <a:endParaRPr lang="tr-TR" sz="1500"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56" y="5082317"/>
            <a:ext cx="6048672" cy="3339935"/>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48" y="2140819"/>
            <a:ext cx="6120680" cy="2791222"/>
          </a:xfrm>
          <a:prstGeom prst="rect">
            <a:avLst/>
          </a:prstGeom>
        </p:spPr>
      </p:pic>
    </p:spTree>
    <p:extLst>
      <p:ext uri="{BB962C8B-B14F-4D97-AF65-F5344CB8AC3E}">
        <p14:creationId xmlns:p14="http://schemas.microsoft.com/office/powerpoint/2010/main" val="1314106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T.C. MEDİPOL ÜNİVERSİTESİ </a:t>
            </a:r>
            <a:endParaRPr lang="tr-TR" sz="1500" dirty="0"/>
          </a:p>
        </p:txBody>
      </p:sp>
      <p:pic>
        <p:nvPicPr>
          <p:cNvPr id="2050" name="Picture 2" descr="C:\Users\reispc\Desktop\medipol\KavacikKampus.jpg"/>
          <p:cNvPicPr>
            <a:picLocks noChangeAspect="1" noChangeArrowheads="1"/>
          </p:cNvPicPr>
          <p:nvPr/>
        </p:nvPicPr>
        <p:blipFill>
          <a:blip r:embed="rId3"/>
          <a:srcRect/>
          <a:stretch>
            <a:fillRect/>
          </a:stretch>
        </p:blipFill>
        <p:spPr bwMode="auto">
          <a:xfrm>
            <a:off x="642918" y="2071670"/>
            <a:ext cx="5605460" cy="3151952"/>
          </a:xfrm>
          <a:prstGeom prst="rect">
            <a:avLst/>
          </a:prstGeom>
          <a:noFill/>
        </p:spPr>
      </p:pic>
      <p:pic>
        <p:nvPicPr>
          <p:cNvPr id="2051" name="Picture 3" descr="C:\Users\reispc\Desktop\medipol\KAVACIK 1.jpg"/>
          <p:cNvPicPr>
            <a:picLocks noChangeAspect="1" noChangeArrowheads="1"/>
          </p:cNvPicPr>
          <p:nvPr/>
        </p:nvPicPr>
        <p:blipFill>
          <a:blip r:embed="rId4"/>
          <a:srcRect/>
          <a:stretch>
            <a:fillRect/>
          </a:stretch>
        </p:blipFill>
        <p:spPr bwMode="auto">
          <a:xfrm>
            <a:off x="642918" y="5286380"/>
            <a:ext cx="5572164" cy="3250414"/>
          </a:xfrm>
          <a:prstGeom prst="rect">
            <a:avLst/>
          </a:prstGeom>
          <a:noFill/>
        </p:spPr>
      </p:pic>
    </p:spTree>
    <p:extLst>
      <p:ext uri="{BB962C8B-B14F-4D97-AF65-F5344CB8AC3E}">
        <p14:creationId xmlns:p14="http://schemas.microsoft.com/office/powerpoint/2010/main" val="45479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MASLAK 1453 PROJESİ </a:t>
            </a:r>
            <a:endParaRPr lang="tr-TR" sz="1500"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18" y="2285618"/>
            <a:ext cx="5810418" cy="2574298"/>
          </a:xfrm>
          <a:prstGeom prst="rect">
            <a:avLst/>
          </a:prstGeom>
        </p:spPr>
      </p:pic>
      <p:pic>
        <p:nvPicPr>
          <p:cNvPr id="4" name="Resim 3"/>
          <p:cNvPicPr>
            <a:picLocks noChangeAspect="1"/>
          </p:cNvPicPr>
          <p:nvPr/>
        </p:nvPicPr>
        <p:blipFill>
          <a:blip r:embed="rId4"/>
          <a:stretch>
            <a:fillRect/>
          </a:stretch>
        </p:blipFill>
        <p:spPr>
          <a:xfrm>
            <a:off x="642918" y="4976090"/>
            <a:ext cx="2930098" cy="3016675"/>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208" y="5046097"/>
            <a:ext cx="2727136" cy="2946667"/>
          </a:xfrm>
          <a:prstGeom prst="rect">
            <a:avLst/>
          </a:prstGeom>
        </p:spPr>
      </p:pic>
    </p:spTree>
    <p:extLst>
      <p:ext uri="{BB962C8B-B14F-4D97-AF65-F5344CB8AC3E}">
        <p14:creationId xmlns:p14="http://schemas.microsoft.com/office/powerpoint/2010/main" val="51020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4"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075" name="Picture 3" descr="C:\Users\reispc\Desktop\medipol\9.jpg"/>
          <p:cNvPicPr>
            <a:picLocks noChangeAspect="1" noChangeArrowheads="1"/>
          </p:cNvPicPr>
          <p:nvPr/>
        </p:nvPicPr>
        <p:blipFill>
          <a:blip r:embed="rId3"/>
          <a:srcRect/>
          <a:stretch>
            <a:fillRect/>
          </a:stretch>
        </p:blipFill>
        <p:spPr bwMode="auto">
          <a:xfrm>
            <a:off x="285727" y="1500166"/>
            <a:ext cx="3167086" cy="2857520"/>
          </a:xfrm>
          <a:prstGeom prst="rect">
            <a:avLst/>
          </a:prstGeom>
          <a:noFill/>
        </p:spPr>
      </p:pic>
      <p:pic>
        <p:nvPicPr>
          <p:cNvPr id="3076" name="Picture 4" descr="C:\Users\reispc\Desktop\medipol\b_472013231535480.jpg"/>
          <p:cNvPicPr>
            <a:picLocks noChangeAspect="1" noChangeArrowheads="1"/>
          </p:cNvPicPr>
          <p:nvPr/>
        </p:nvPicPr>
        <p:blipFill>
          <a:blip r:embed="rId4"/>
          <a:srcRect/>
          <a:stretch>
            <a:fillRect/>
          </a:stretch>
        </p:blipFill>
        <p:spPr bwMode="auto">
          <a:xfrm>
            <a:off x="3500438" y="1500166"/>
            <a:ext cx="3167085" cy="2857520"/>
          </a:xfrm>
          <a:prstGeom prst="rect">
            <a:avLst/>
          </a:prstGeom>
          <a:noFill/>
        </p:spPr>
      </p:pic>
      <p:pic>
        <p:nvPicPr>
          <p:cNvPr id="3077" name="Picture 5" descr="C:\Users\reispc\Desktop\medipol\KAVACIK 2.jpg"/>
          <p:cNvPicPr>
            <a:picLocks noChangeAspect="1" noChangeArrowheads="1"/>
          </p:cNvPicPr>
          <p:nvPr/>
        </p:nvPicPr>
        <p:blipFill>
          <a:blip r:embed="rId5"/>
          <a:srcRect/>
          <a:stretch>
            <a:fillRect/>
          </a:stretch>
        </p:blipFill>
        <p:spPr bwMode="auto">
          <a:xfrm>
            <a:off x="285728" y="4572000"/>
            <a:ext cx="3167085" cy="2857520"/>
          </a:xfrm>
          <a:prstGeom prst="rect">
            <a:avLst/>
          </a:prstGeom>
          <a:noFill/>
        </p:spPr>
      </p:pic>
      <p:pic>
        <p:nvPicPr>
          <p:cNvPr id="3078" name="Picture 6" descr="C:\Users\reispc\Desktop\medipol\maxresdefault.jpg"/>
          <p:cNvPicPr>
            <a:picLocks noChangeAspect="1" noChangeArrowheads="1"/>
          </p:cNvPicPr>
          <p:nvPr/>
        </p:nvPicPr>
        <p:blipFill>
          <a:blip r:embed="rId6" cstate="print"/>
          <a:srcRect/>
          <a:stretch>
            <a:fillRect/>
          </a:stretch>
        </p:blipFill>
        <p:spPr bwMode="auto">
          <a:xfrm>
            <a:off x="3500438" y="4572000"/>
            <a:ext cx="3157597" cy="285752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3"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4099" name="Picture 3" descr="C:\Users\reispc\Desktop\medipol\BAĞCILAR DİŞ.jpg"/>
          <p:cNvPicPr>
            <a:picLocks noChangeAspect="1" noChangeArrowheads="1"/>
          </p:cNvPicPr>
          <p:nvPr/>
        </p:nvPicPr>
        <p:blipFill>
          <a:blip r:embed="rId3"/>
          <a:srcRect/>
          <a:stretch>
            <a:fillRect/>
          </a:stretch>
        </p:blipFill>
        <p:spPr bwMode="auto">
          <a:xfrm>
            <a:off x="285728" y="1214414"/>
            <a:ext cx="6286544" cy="4086254"/>
          </a:xfrm>
          <a:prstGeom prst="rect">
            <a:avLst/>
          </a:prstGeom>
          <a:noFill/>
        </p:spPr>
      </p:pic>
      <p:pic>
        <p:nvPicPr>
          <p:cNvPr id="4100" name="Picture 4" descr="C:\Users\reispc\Desktop\medipol\images125.jpg"/>
          <p:cNvPicPr>
            <a:picLocks noChangeAspect="1" noChangeArrowheads="1"/>
          </p:cNvPicPr>
          <p:nvPr/>
        </p:nvPicPr>
        <p:blipFill>
          <a:blip r:embed="rId4"/>
          <a:srcRect/>
          <a:stretch>
            <a:fillRect/>
          </a:stretch>
        </p:blipFill>
        <p:spPr bwMode="auto">
          <a:xfrm>
            <a:off x="357166" y="5572132"/>
            <a:ext cx="2956575" cy="2214578"/>
          </a:xfrm>
          <a:prstGeom prst="rect">
            <a:avLst/>
          </a:prstGeom>
          <a:noFill/>
        </p:spPr>
      </p:pic>
      <p:pic>
        <p:nvPicPr>
          <p:cNvPr id="4101" name="Picture 5" descr="C:\Users\reispc\Desktop\medipol\b9a3b7d2490234761ad35c2b632ba4d8.jpg"/>
          <p:cNvPicPr>
            <a:picLocks noChangeAspect="1" noChangeArrowheads="1"/>
          </p:cNvPicPr>
          <p:nvPr/>
        </p:nvPicPr>
        <p:blipFill>
          <a:blip r:embed="rId5" cstate="print"/>
          <a:srcRect/>
          <a:stretch>
            <a:fillRect/>
          </a:stretch>
        </p:blipFill>
        <p:spPr bwMode="auto">
          <a:xfrm>
            <a:off x="3429000" y="5572132"/>
            <a:ext cx="2928958" cy="221457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3"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122" name="Picture 2" descr="C:\Users\reispc\Desktop\medipol\01-455x284.jpg"/>
          <p:cNvPicPr>
            <a:picLocks noChangeAspect="1" noChangeArrowheads="1"/>
          </p:cNvPicPr>
          <p:nvPr/>
        </p:nvPicPr>
        <p:blipFill>
          <a:blip r:embed="rId3"/>
          <a:srcRect/>
          <a:stretch>
            <a:fillRect/>
          </a:stretch>
        </p:blipFill>
        <p:spPr bwMode="auto">
          <a:xfrm>
            <a:off x="142852" y="5143504"/>
            <a:ext cx="2928958" cy="2705100"/>
          </a:xfrm>
          <a:prstGeom prst="rect">
            <a:avLst/>
          </a:prstGeom>
          <a:noFill/>
        </p:spPr>
      </p:pic>
      <p:pic>
        <p:nvPicPr>
          <p:cNvPr id="5123" name="Picture 3" descr="C:\Users\reispc\Desktop\medipol\DSC01570.JPG"/>
          <p:cNvPicPr>
            <a:picLocks noChangeAspect="1" noChangeArrowheads="1"/>
          </p:cNvPicPr>
          <p:nvPr/>
        </p:nvPicPr>
        <p:blipFill>
          <a:blip r:embed="rId4"/>
          <a:srcRect/>
          <a:stretch>
            <a:fillRect/>
          </a:stretch>
        </p:blipFill>
        <p:spPr bwMode="auto">
          <a:xfrm>
            <a:off x="142852" y="1652554"/>
            <a:ext cx="6572269" cy="3205198"/>
          </a:xfrm>
          <a:prstGeom prst="rect">
            <a:avLst/>
          </a:prstGeom>
          <a:noFill/>
        </p:spPr>
      </p:pic>
      <p:pic>
        <p:nvPicPr>
          <p:cNvPr id="5124" name="Picture 4" descr="C:\Users\reispc\Desktop\medipol\M-0519__.jpg"/>
          <p:cNvPicPr>
            <a:picLocks noChangeAspect="1" noChangeArrowheads="1"/>
          </p:cNvPicPr>
          <p:nvPr/>
        </p:nvPicPr>
        <p:blipFill>
          <a:blip r:embed="rId5" cstate="print"/>
          <a:srcRect/>
          <a:stretch>
            <a:fillRect/>
          </a:stretch>
        </p:blipFill>
        <p:spPr bwMode="auto">
          <a:xfrm>
            <a:off x="3429000" y="5143504"/>
            <a:ext cx="2928958" cy="2727825"/>
          </a:xfrm>
          <a:prstGeom prst="rect">
            <a:avLst/>
          </a:prstGeom>
          <a:noFill/>
        </p:spPr>
      </p:pic>
      <p:sp>
        <p:nvSpPr>
          <p:cNvPr id="8" name="8 Yuvarlatılmış Dikdörtgen"/>
          <p:cNvSpPr/>
          <p:nvPr/>
        </p:nvSpPr>
        <p:spPr>
          <a:xfrm>
            <a:off x="1528743" y="973448"/>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MEDİPOL DİŞ HASTANESİ</a:t>
            </a:r>
            <a:endParaRPr lang="tr-TR" sz="1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3"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146" name="Picture 2" descr="C:\Users\reispc\Desktop\medipol\M-1026.jpg"/>
          <p:cNvPicPr>
            <a:picLocks noChangeAspect="1" noChangeArrowheads="1"/>
          </p:cNvPicPr>
          <p:nvPr/>
        </p:nvPicPr>
        <p:blipFill>
          <a:blip r:embed="rId3" cstate="print"/>
          <a:srcRect/>
          <a:stretch>
            <a:fillRect/>
          </a:stretch>
        </p:blipFill>
        <p:spPr bwMode="auto">
          <a:xfrm>
            <a:off x="3429000" y="4996127"/>
            <a:ext cx="3200369" cy="2571768"/>
          </a:xfrm>
          <a:prstGeom prst="rect">
            <a:avLst/>
          </a:prstGeom>
          <a:noFill/>
        </p:spPr>
      </p:pic>
      <p:pic>
        <p:nvPicPr>
          <p:cNvPr id="6147" name="Picture 3" descr="C:\Users\reispc\Desktop\medipol\medipol-esenler.jpg"/>
          <p:cNvPicPr>
            <a:picLocks noChangeAspect="1" noChangeArrowheads="1"/>
          </p:cNvPicPr>
          <p:nvPr/>
        </p:nvPicPr>
        <p:blipFill>
          <a:blip r:embed="rId4"/>
          <a:srcRect/>
          <a:stretch>
            <a:fillRect/>
          </a:stretch>
        </p:blipFill>
        <p:spPr bwMode="auto">
          <a:xfrm>
            <a:off x="357166" y="1861138"/>
            <a:ext cx="6076950" cy="3019425"/>
          </a:xfrm>
          <a:prstGeom prst="rect">
            <a:avLst/>
          </a:prstGeom>
          <a:noFill/>
        </p:spPr>
      </p:pic>
      <p:pic>
        <p:nvPicPr>
          <p:cNvPr id="6149" name="Picture 5" descr="C:\Users\reispc\Desktop\medipol\M-0448.jpg"/>
          <p:cNvPicPr>
            <a:picLocks noChangeAspect="1" noChangeArrowheads="1"/>
          </p:cNvPicPr>
          <p:nvPr/>
        </p:nvPicPr>
        <p:blipFill>
          <a:blip r:embed="rId5"/>
          <a:srcRect/>
          <a:stretch>
            <a:fillRect/>
          </a:stretch>
        </p:blipFill>
        <p:spPr bwMode="auto">
          <a:xfrm>
            <a:off x="180955" y="4996127"/>
            <a:ext cx="3214686" cy="2571768"/>
          </a:xfrm>
          <a:prstGeom prst="rect">
            <a:avLst/>
          </a:prstGeom>
          <a:noFill/>
        </p:spPr>
      </p:pic>
      <p:sp>
        <p:nvSpPr>
          <p:cNvPr id="8" name="8 Yuvarlatılmış Dikdörtgen"/>
          <p:cNvSpPr/>
          <p:nvPr/>
        </p:nvSpPr>
        <p:spPr>
          <a:xfrm>
            <a:off x="1412776" y="1180913"/>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MEDİPOL ÜNV. ESENLER SUM</a:t>
            </a:r>
            <a:endParaRPr lang="tr-TR"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15 İçerik Yer Tutucusu"/>
          <p:cNvSpPr>
            <a:spLocks noGrp="1"/>
          </p:cNvSpPr>
          <p:nvPr>
            <p:ph idx="1"/>
          </p:nvPr>
        </p:nvSpPr>
        <p:spPr>
          <a:xfrm>
            <a:off x="2681287" y="1857356"/>
            <a:ext cx="3605233" cy="6143668"/>
          </a:xfrm>
        </p:spPr>
        <p:txBody>
          <a:bodyPr>
            <a:normAutofit fontScale="40000" lnSpcReduction="20000"/>
          </a:bodyPr>
          <a:lstStyle/>
          <a:p>
            <a:endParaRPr lang="tr-TR" dirty="0"/>
          </a:p>
          <a:p>
            <a:pPr algn="just"/>
            <a:r>
              <a:rPr lang="tr-TR" dirty="0">
                <a:latin typeface="Arial" pitchFamily="34" charset="0"/>
                <a:cs typeface="Arial" pitchFamily="34" charset="0"/>
              </a:rPr>
              <a:t>Firmamız, 1992 yılında Merkez Mah. Belediye Cad. Talimhane Sok. No:8  Avcılar/İSTANBUL  adresinde  Necdet REİS tarafından, elektrik tesisatı taahhüt ve proje işleri ile elektrik malzemeleri satışı ve pazarlamasının yapılması amacıyla kurulmuştur.</a:t>
            </a:r>
          </a:p>
          <a:p>
            <a:endParaRPr lang="tr-TR" dirty="0">
              <a:latin typeface="Arial" pitchFamily="34" charset="0"/>
              <a:cs typeface="Arial" pitchFamily="34" charset="0"/>
            </a:endParaRPr>
          </a:p>
          <a:p>
            <a:pPr algn="just"/>
            <a:r>
              <a:rPr lang="tr-TR" dirty="0">
                <a:latin typeface="Arial" pitchFamily="34" charset="0"/>
                <a:cs typeface="Arial" pitchFamily="34" charset="0"/>
              </a:rPr>
              <a:t>REİS İNŞ. ELEKTRİK VE TİCARET LTD. ŞTİ. olarak amacımız; çağın gerektirdiği standartlarda proje-taahhüt uygulamalarını gerçekleştirmek, can ve mal güvenliğini en üst düzeyde tutacak ürünlerin satışını ve pazarlamasını yapmaktır. Proje-Taahhüdü yapılan her işin tüm aşamalarında ve iş sonrasında, satışı yapılan her malzemenin kullanımı ve sonrasında müşteri memnuniyetinin devamlılığını sağlamaktır.</a:t>
            </a:r>
          </a:p>
          <a:p>
            <a:endParaRPr lang="tr-TR" dirty="0">
              <a:latin typeface="Arial" pitchFamily="34" charset="0"/>
              <a:cs typeface="Arial" pitchFamily="34" charset="0"/>
            </a:endParaRPr>
          </a:p>
          <a:p>
            <a:pPr algn="just"/>
            <a:r>
              <a:rPr lang="tr-TR" dirty="0">
                <a:latin typeface="Arial" pitchFamily="34" charset="0"/>
                <a:cs typeface="Arial" pitchFamily="34" charset="0"/>
              </a:rPr>
              <a:t>Uygulama işlerinin tamamı deneyimli şantiye ekiplerimiz tarafından yürütülmektedir. Şirketin şantiye koşullarında yemek, barınma, iletişim, ulaşım gibi ihtiyaçları karşılamak üzere gerekebilecek her türlü ekipman ve donanımı mevcuttur.Firmalarımızın tüm uygulama ekiplerini aynı anda ve eksiksiz bir biçimde destekleyebilecek mekanik ve elektrikli araç gereç donanımı mevcuttur.</a:t>
            </a:r>
          </a:p>
          <a:p>
            <a:endParaRPr lang="tr-TR" dirty="0"/>
          </a:p>
        </p:txBody>
      </p:sp>
      <p:sp>
        <p:nvSpPr>
          <p:cNvPr id="10"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1" name="10 Yuvarlatılmış Dikdörtgen"/>
          <p:cNvSpPr/>
          <p:nvPr/>
        </p:nvSpPr>
        <p:spPr>
          <a:xfrm>
            <a:off x="142852" y="1714480"/>
            <a:ext cx="2500330" cy="5238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ŞİRKETİMİZ HAKKINDA</a:t>
            </a:r>
          </a:p>
        </p:txBody>
      </p:sp>
      <p:pic>
        <p:nvPicPr>
          <p:cNvPr id="1028" name="Picture 4"/>
          <p:cNvPicPr>
            <a:picLocks noChangeAspect="1" noChangeArrowheads="1"/>
          </p:cNvPicPr>
          <p:nvPr/>
        </p:nvPicPr>
        <p:blipFill>
          <a:blip r:embed="rId3" cstate="print"/>
          <a:srcRect/>
          <a:stretch>
            <a:fillRect/>
          </a:stretch>
        </p:blipFill>
        <p:spPr bwMode="auto">
          <a:xfrm>
            <a:off x="142852" y="2357422"/>
            <a:ext cx="2482471" cy="4786346"/>
          </a:xfrm>
          <a:prstGeom prst="rect">
            <a:avLst/>
          </a:prstGeom>
          <a:noFill/>
          <a:ln w="9525">
            <a:noFill/>
            <a:miter lim="800000"/>
            <a:headEnd/>
            <a:tailEnd/>
          </a:ln>
          <a:effectLst/>
        </p:spPr>
      </p:pic>
      <p:sp>
        <p:nvSpPr>
          <p:cNvPr id="9"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12 Resim"/>
          <p:cNvPicPr/>
          <p:nvPr/>
        </p:nvPicPr>
        <p:blipFill>
          <a:blip r:embed="rId4" cstate="print"/>
          <a:srcRect/>
          <a:stretch>
            <a:fillRect/>
          </a:stretch>
        </p:blipFill>
        <p:spPr bwMode="auto">
          <a:xfrm>
            <a:off x="620688" y="286407"/>
            <a:ext cx="885825" cy="64222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3"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53" y="2538878"/>
            <a:ext cx="5760640" cy="3833322"/>
          </a:xfrm>
          <a:prstGeom prst="rect">
            <a:avLst/>
          </a:prstGeom>
        </p:spPr>
      </p:pic>
      <p:sp>
        <p:nvSpPr>
          <p:cNvPr id="9" name="8 Yuvarlatılmış Dikdörtgen"/>
          <p:cNvSpPr/>
          <p:nvPr/>
        </p:nvSpPr>
        <p:spPr>
          <a:xfrm>
            <a:off x="1412776" y="1180913"/>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MEDİPOL ÜNV. SEFAKÖY  SUM</a:t>
            </a:r>
            <a:endParaRPr lang="tr-TR" sz="1500" dirty="0"/>
          </a:p>
        </p:txBody>
      </p:sp>
    </p:spTree>
    <p:extLst>
      <p:ext uri="{BB962C8B-B14F-4D97-AF65-F5344CB8AC3E}">
        <p14:creationId xmlns:p14="http://schemas.microsoft.com/office/powerpoint/2010/main" val="664493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AĞAOĞLU MY HOME MASLAK</a:t>
            </a:r>
            <a:endParaRPr lang="tr-TR" sz="1500" dirty="0"/>
          </a:p>
        </p:txBody>
      </p:sp>
      <p:pic>
        <p:nvPicPr>
          <p:cNvPr id="1026" name="Picture 2" descr="C:\Users\reispc\Desktop\medipol\portfoy_572C048C-2837-6C76-4890-F9CB5DA53C6B.jpg"/>
          <p:cNvPicPr>
            <a:picLocks noChangeAspect="1" noChangeArrowheads="1"/>
          </p:cNvPicPr>
          <p:nvPr/>
        </p:nvPicPr>
        <p:blipFill>
          <a:blip r:embed="rId3"/>
          <a:srcRect/>
          <a:stretch>
            <a:fillRect/>
          </a:stretch>
        </p:blipFill>
        <p:spPr bwMode="auto">
          <a:xfrm>
            <a:off x="142852" y="2357423"/>
            <a:ext cx="3224213" cy="4929222"/>
          </a:xfrm>
          <a:prstGeom prst="rect">
            <a:avLst/>
          </a:prstGeom>
          <a:noFill/>
        </p:spPr>
      </p:pic>
      <p:pic>
        <p:nvPicPr>
          <p:cNvPr id="1027" name="Picture 3" descr="C:\Users\reispc\Desktop\medipol\myhomemanset.jpg"/>
          <p:cNvPicPr>
            <a:picLocks noChangeAspect="1" noChangeArrowheads="1"/>
          </p:cNvPicPr>
          <p:nvPr/>
        </p:nvPicPr>
        <p:blipFill>
          <a:blip r:embed="rId4"/>
          <a:srcRect/>
          <a:stretch>
            <a:fillRect/>
          </a:stretch>
        </p:blipFill>
        <p:spPr bwMode="auto">
          <a:xfrm>
            <a:off x="3500438" y="2357422"/>
            <a:ext cx="3190874" cy="492922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ATAKENT 3 AVRUPA KONUTLARI</a:t>
            </a:r>
            <a:endParaRPr lang="tr-TR" sz="1500" dirty="0"/>
          </a:p>
        </p:txBody>
      </p:sp>
      <p:pic>
        <p:nvPicPr>
          <p:cNvPr id="14" name="Picture 2" descr="\\Server\users\Administrator\Desktop\ortak\Tanıtım Dosyası Fotoğrafları\ISPARTAKULE AVRUPA KONUTLARI\IMAG0021.jpg"/>
          <p:cNvPicPr preferRelativeResize="0">
            <a:picLocks noChangeArrowheads="1"/>
          </p:cNvPicPr>
          <p:nvPr/>
        </p:nvPicPr>
        <p:blipFill>
          <a:blip r:embed="rId3" cstate="print"/>
          <a:stretch>
            <a:fillRect/>
          </a:stretch>
        </p:blipFill>
        <p:spPr bwMode="auto">
          <a:xfrm>
            <a:off x="285727" y="2285987"/>
            <a:ext cx="2880000" cy="2880000"/>
          </a:xfrm>
          <a:prstGeom prst="rect">
            <a:avLst/>
          </a:prstGeom>
          <a:noFill/>
        </p:spPr>
      </p:pic>
      <p:pic>
        <p:nvPicPr>
          <p:cNvPr id="15" name="Picture 2" descr="\\Server\users\Administrator\Desktop\ortak\Tanıtım Dosyası Fotoğrafları\ISPARTAKULE AVRUPA KONUTLARI\IMAG0025.jpg"/>
          <p:cNvPicPr preferRelativeResize="0">
            <a:picLocks noChangeArrowheads="1"/>
          </p:cNvPicPr>
          <p:nvPr/>
        </p:nvPicPr>
        <p:blipFill>
          <a:blip r:embed="rId4"/>
          <a:stretch>
            <a:fillRect/>
          </a:stretch>
        </p:blipFill>
        <p:spPr bwMode="auto">
          <a:xfrm>
            <a:off x="3571876" y="2285984"/>
            <a:ext cx="2880000" cy="2880000"/>
          </a:xfrm>
          <a:prstGeom prst="rect">
            <a:avLst/>
          </a:prstGeom>
          <a:noFill/>
        </p:spPr>
      </p:pic>
      <p:pic>
        <p:nvPicPr>
          <p:cNvPr id="16" name="Picture 4" descr="C:\Documents and Settings\Administrator\Desktop\dis4_b.jpg"/>
          <p:cNvPicPr preferRelativeResize="0">
            <a:picLocks noChangeArrowheads="1"/>
          </p:cNvPicPr>
          <p:nvPr/>
        </p:nvPicPr>
        <p:blipFill>
          <a:blip r:embed="rId5"/>
          <a:stretch>
            <a:fillRect/>
          </a:stretch>
        </p:blipFill>
        <p:spPr bwMode="auto">
          <a:xfrm>
            <a:off x="285728" y="5429256"/>
            <a:ext cx="2879999" cy="2880000"/>
          </a:xfrm>
          <a:prstGeom prst="rect">
            <a:avLst/>
          </a:prstGeom>
          <a:noFill/>
        </p:spPr>
      </p:pic>
      <p:pic>
        <p:nvPicPr>
          <p:cNvPr id="17" name="Picture 5" descr="C:\Documents and Settings\Administrator\Desktop\dis1_b.jpg"/>
          <p:cNvPicPr preferRelativeResize="0">
            <a:picLocks noChangeArrowheads="1"/>
          </p:cNvPicPr>
          <p:nvPr/>
        </p:nvPicPr>
        <p:blipFill>
          <a:blip r:embed="rId6"/>
          <a:stretch>
            <a:fillRect/>
          </a:stretch>
        </p:blipFill>
        <p:spPr bwMode="auto">
          <a:xfrm>
            <a:off x="3571876" y="5429256"/>
            <a:ext cx="2880000" cy="2880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6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8"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8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AĞAOĞLU MY TOWERLAND</a:t>
            </a:r>
            <a:endParaRPr lang="tr-TR" sz="1500" dirty="0"/>
          </a:p>
        </p:txBody>
      </p:sp>
      <p:pic>
        <p:nvPicPr>
          <p:cNvPr id="12" name="Picture 4" descr="C:\Documents and Settings\Administrator\Desktop\dis4_b.jpg"/>
          <p:cNvPicPr preferRelativeResize="0">
            <a:picLocks noChangeArrowheads="1"/>
          </p:cNvPicPr>
          <p:nvPr/>
        </p:nvPicPr>
        <p:blipFill>
          <a:blip r:embed="rId3"/>
          <a:stretch>
            <a:fillRect/>
          </a:stretch>
        </p:blipFill>
        <p:spPr bwMode="auto">
          <a:xfrm>
            <a:off x="285728" y="2357422"/>
            <a:ext cx="2880000" cy="5951834"/>
          </a:xfrm>
          <a:prstGeom prst="rect">
            <a:avLst/>
          </a:prstGeom>
          <a:noFill/>
        </p:spPr>
      </p:pic>
      <p:pic>
        <p:nvPicPr>
          <p:cNvPr id="13" name="Picture 5" descr="C:\Documents and Settings\Administrator\Desktop\dis1_b.jpg"/>
          <p:cNvPicPr preferRelativeResize="0">
            <a:picLocks noChangeArrowheads="1"/>
          </p:cNvPicPr>
          <p:nvPr/>
        </p:nvPicPr>
        <p:blipFill>
          <a:blip r:embed="rId4"/>
          <a:stretch>
            <a:fillRect/>
          </a:stretch>
        </p:blipFill>
        <p:spPr bwMode="auto">
          <a:xfrm>
            <a:off x="3571876" y="2428860"/>
            <a:ext cx="2880000" cy="58803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Yuvarlatılmış Dikdörtgen"/>
          <p:cNvSpPr/>
          <p:nvPr/>
        </p:nvSpPr>
        <p:spPr>
          <a:xfrm>
            <a:off x="1500174" y="1500166"/>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AVRUPA KONUTLARI ISPARTAKULE 1 KONUTLARI  VE SOSYAL TESİSLERİ</a:t>
            </a:r>
            <a:endParaRPr lang="tr-TR" sz="1500" dirty="0"/>
          </a:p>
        </p:txBody>
      </p:sp>
      <p:pic>
        <p:nvPicPr>
          <p:cNvPr id="7" name="6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9"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1" name="Picture 2" descr="\\Server\users\Administrator\Desktop\ortak\Tanıtım Dosyası Fotoğrafları\ISPARTAKULE AVRUPA KONUTLARI\IMAG0021.jpg"/>
          <p:cNvPicPr>
            <a:picLocks noChangeAspect="1" noChangeArrowheads="1"/>
          </p:cNvPicPr>
          <p:nvPr/>
        </p:nvPicPr>
        <p:blipFill>
          <a:blip r:embed="rId3" cstate="print"/>
          <a:srcRect/>
          <a:stretch>
            <a:fillRect/>
          </a:stretch>
        </p:blipFill>
        <p:spPr bwMode="auto">
          <a:xfrm>
            <a:off x="214290" y="2285984"/>
            <a:ext cx="2880000" cy="2880000"/>
          </a:xfrm>
          <a:prstGeom prst="rect">
            <a:avLst/>
          </a:prstGeom>
          <a:noFill/>
        </p:spPr>
      </p:pic>
      <p:pic>
        <p:nvPicPr>
          <p:cNvPr id="12" name="Picture 2" descr="\\Server\users\Administrator\Desktop\ortak\Tanıtım Dosyası Fotoğrafları\ISPARTAKULE AVRUPA KONUTLARI\IMAG0025.jpg"/>
          <p:cNvPicPr>
            <a:picLocks noChangeAspect="1" noChangeArrowheads="1"/>
          </p:cNvPicPr>
          <p:nvPr/>
        </p:nvPicPr>
        <p:blipFill>
          <a:blip r:embed="rId4" cstate="print"/>
          <a:srcRect/>
          <a:stretch>
            <a:fillRect/>
          </a:stretch>
        </p:blipFill>
        <p:spPr bwMode="auto">
          <a:xfrm>
            <a:off x="3500438" y="2285984"/>
            <a:ext cx="2879999" cy="2880000"/>
          </a:xfrm>
          <a:prstGeom prst="rect">
            <a:avLst/>
          </a:prstGeom>
          <a:noFill/>
        </p:spPr>
      </p:pic>
      <p:pic>
        <p:nvPicPr>
          <p:cNvPr id="14" name="Picture 4" descr="C:\Documents and Settings\Administrator\Desktop\dis4_b.jpg"/>
          <p:cNvPicPr>
            <a:picLocks noChangeAspect="1" noChangeArrowheads="1"/>
          </p:cNvPicPr>
          <p:nvPr/>
        </p:nvPicPr>
        <p:blipFill>
          <a:blip r:embed="rId5" cstate="print"/>
          <a:srcRect/>
          <a:stretch>
            <a:fillRect/>
          </a:stretch>
        </p:blipFill>
        <p:spPr bwMode="auto">
          <a:xfrm>
            <a:off x="214290" y="5429256"/>
            <a:ext cx="2879999" cy="2880000"/>
          </a:xfrm>
          <a:prstGeom prst="rect">
            <a:avLst/>
          </a:prstGeom>
          <a:noFill/>
        </p:spPr>
      </p:pic>
      <p:pic>
        <p:nvPicPr>
          <p:cNvPr id="15" name="Picture 5" descr="C:\Documents and Settings\Administrator\Desktop\dis1_b.jpg"/>
          <p:cNvPicPr>
            <a:picLocks noChangeAspect="1" noChangeArrowheads="1"/>
          </p:cNvPicPr>
          <p:nvPr/>
        </p:nvPicPr>
        <p:blipFill>
          <a:blip r:embed="rId6" cstate="print"/>
          <a:srcRect/>
          <a:stretch>
            <a:fillRect/>
          </a:stretch>
        </p:blipFill>
        <p:spPr bwMode="auto">
          <a:xfrm>
            <a:off x="3500438" y="5429256"/>
            <a:ext cx="2879999" cy="2880000"/>
          </a:xfrm>
          <a:prstGeom prst="rect">
            <a:avLst/>
          </a:prstGeom>
          <a:noFill/>
        </p:spPr>
      </p:pic>
      <p:sp>
        <p:nvSpPr>
          <p:cNvPr id="17"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12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21" name="20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00" dirty="0"/>
              <a:t>AĞAOĞLU ATAŞEHİR MYTOWERLAND SKYTOWERS PROJESİ</a:t>
            </a:r>
          </a:p>
        </p:txBody>
      </p:sp>
      <p:pic>
        <p:nvPicPr>
          <p:cNvPr id="3" name="Picture 3" descr="C:\Documents and Settings\Administrator\Desktop\Tanıtım Dosyası Fotoğrafları\AĞAOĞLU MY TOWERLAND SKY TOWERS A-B BLOKLARI\30092009(001).jpg"/>
          <p:cNvPicPr>
            <a:picLocks noChangeAspect="1" noChangeArrowheads="1"/>
          </p:cNvPicPr>
          <p:nvPr/>
        </p:nvPicPr>
        <p:blipFill>
          <a:blip r:embed="rId3" cstate="print"/>
          <a:srcRect/>
          <a:stretch>
            <a:fillRect/>
          </a:stretch>
        </p:blipFill>
        <p:spPr bwMode="auto">
          <a:xfrm>
            <a:off x="214290" y="1857356"/>
            <a:ext cx="3143272" cy="3143272"/>
          </a:xfrm>
          <a:prstGeom prst="rect">
            <a:avLst/>
          </a:prstGeom>
          <a:noFill/>
        </p:spPr>
      </p:pic>
      <p:pic>
        <p:nvPicPr>
          <p:cNvPr id="1029" name="Picture 5" descr="C:\Documents and Settings\Administrator\Desktop\Tanıtım Dosyası Fotoğrafları\AĞAOĞLU MY TOWERLAND SKY TOWERS A-B BLOKLARI\100_0661.JPG"/>
          <p:cNvPicPr>
            <a:picLocks noChangeAspect="1" noChangeArrowheads="1"/>
          </p:cNvPicPr>
          <p:nvPr/>
        </p:nvPicPr>
        <p:blipFill>
          <a:blip r:embed="rId4" cstate="print"/>
          <a:srcRect/>
          <a:stretch>
            <a:fillRect/>
          </a:stretch>
        </p:blipFill>
        <p:spPr bwMode="auto">
          <a:xfrm>
            <a:off x="214290" y="5143504"/>
            <a:ext cx="3143272" cy="3143272"/>
          </a:xfrm>
          <a:prstGeom prst="rect">
            <a:avLst/>
          </a:prstGeom>
          <a:noFill/>
        </p:spPr>
      </p:pic>
      <p:pic>
        <p:nvPicPr>
          <p:cNvPr id="1027" name="Picture 3" descr="C:\Documents and Settings\Administrator\Desktop\Tanıtım Dosyası Fotoğrafları\AĞAOĞLU MY TOWERLAND SKY TOWERS A-B BLOKLARI\10_kavsak_gunduz.jpg"/>
          <p:cNvPicPr>
            <a:picLocks noChangeAspect="1" noChangeArrowheads="1"/>
          </p:cNvPicPr>
          <p:nvPr/>
        </p:nvPicPr>
        <p:blipFill>
          <a:blip r:embed="rId5" cstate="print"/>
          <a:srcRect/>
          <a:stretch>
            <a:fillRect/>
          </a:stretch>
        </p:blipFill>
        <p:spPr bwMode="auto">
          <a:xfrm>
            <a:off x="3500438" y="5143504"/>
            <a:ext cx="3143272" cy="3143272"/>
          </a:xfrm>
          <a:prstGeom prst="rect">
            <a:avLst/>
          </a:prstGeom>
          <a:noFill/>
        </p:spPr>
      </p:pic>
      <p:pic>
        <p:nvPicPr>
          <p:cNvPr id="23" name="Picture 4" descr="\\Server\users\Administrator\Desktop\ortak\Dursun_Sahin\fotoğraf\101_0010.JPG"/>
          <p:cNvPicPr>
            <a:picLocks noChangeAspect="1" noChangeArrowheads="1"/>
          </p:cNvPicPr>
          <p:nvPr/>
        </p:nvPicPr>
        <p:blipFill>
          <a:blip r:embed="rId6" cstate="print"/>
          <a:srcRect/>
          <a:stretch>
            <a:fillRect/>
          </a:stretch>
        </p:blipFill>
        <p:spPr bwMode="auto">
          <a:xfrm>
            <a:off x="3500439" y="1857356"/>
            <a:ext cx="3118612" cy="3143272"/>
          </a:xfrm>
          <a:prstGeom prst="rect">
            <a:avLst/>
          </a:prstGeom>
          <a:noFill/>
        </p:spPr>
      </p:pic>
      <p:sp>
        <p:nvSpPr>
          <p:cNvPr id="12"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5"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200" b="1" i="0" u="none" strike="noStrike" kern="1200" cap="none" spc="0" normalizeH="0" baseline="0" noProof="0" dirty="0" err="1">
                <a:ln>
                  <a:noFill/>
                </a:ln>
                <a:effectLst/>
                <a:uLnTx/>
                <a:uFillTx/>
                <a:latin typeface="Arial" pitchFamily="34" charset="0"/>
                <a:cs typeface="Arial" pitchFamily="34" charset="0"/>
              </a:rPr>
              <a:t>Giyimkent</a:t>
            </a:r>
            <a:r>
              <a:rPr kumimoji="0" lang="tr-TR" sz="1200" b="1" i="0" u="none" strike="noStrike" kern="1200" cap="none" spc="0" normalizeH="0" baseline="0" noProof="0" dirty="0">
                <a:ln>
                  <a:noFill/>
                </a:ln>
                <a:effectLst/>
                <a:uLnTx/>
                <a:uFillTx/>
                <a:latin typeface="Arial" pitchFamily="34" charset="0"/>
                <a:cs typeface="Arial" pitchFamily="34" charset="0"/>
              </a:rPr>
              <a:t> Sitesi</a:t>
            </a:r>
            <a:r>
              <a:rPr lang="tr-TR" sz="1200" b="1" dirty="0">
                <a:latin typeface="Arial" pitchFamily="34" charset="0"/>
                <a:cs typeface="Arial" pitchFamily="34" charset="0"/>
              </a:rPr>
              <a:t> 16 </a:t>
            </a:r>
            <a:r>
              <a:rPr lang="tr-TR" sz="1200" b="1" dirty="0" err="1">
                <a:latin typeface="Arial" pitchFamily="34" charset="0"/>
                <a:cs typeface="Arial" pitchFamily="34" charset="0"/>
              </a:rPr>
              <a:t>Sk</a:t>
            </a:r>
            <a:r>
              <a:rPr lang="tr-TR" sz="1200" b="1" dirty="0">
                <a:latin typeface="Arial" pitchFamily="34" charset="0"/>
                <a:cs typeface="Arial" pitchFamily="34" charset="0"/>
              </a:rPr>
              <a:t>. </a:t>
            </a:r>
            <a:r>
              <a:rPr kumimoji="0" lang="tr-TR" sz="12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12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5" name="4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ATAKENT-2 HALKALI AVRUPA KONUTLARI VE SOSYAL TESİSLERİ </a:t>
            </a:r>
            <a:endParaRPr lang="tr-TR" sz="1500" dirty="0"/>
          </a:p>
        </p:txBody>
      </p:sp>
      <p:pic>
        <p:nvPicPr>
          <p:cNvPr id="15" name="Picture 2" descr="C:\Documents and Settings\Administrator\Desktop\Tanıtım Dosyası Fotoğrafları\AVRUPA KONUTLARI ATAKENT-2 BLOKLARI VE SOSYAL TESİSLERİ\SDC16770.JPG"/>
          <p:cNvPicPr>
            <a:picLocks noChangeAspect="1" noChangeArrowheads="1"/>
          </p:cNvPicPr>
          <p:nvPr/>
        </p:nvPicPr>
        <p:blipFill>
          <a:blip r:embed="rId3" cstate="print"/>
          <a:srcRect/>
          <a:stretch>
            <a:fillRect/>
          </a:stretch>
        </p:blipFill>
        <p:spPr bwMode="auto">
          <a:xfrm>
            <a:off x="214290" y="1857356"/>
            <a:ext cx="3143271" cy="3143272"/>
          </a:xfrm>
          <a:prstGeom prst="rect">
            <a:avLst/>
          </a:prstGeom>
          <a:noFill/>
        </p:spPr>
      </p:pic>
      <p:pic>
        <p:nvPicPr>
          <p:cNvPr id="16" name="Picture 3" descr="C:\Documents and Settings\Administrator\Desktop\Tanıtım Dosyası Fotoğrafları\AVRUPA KONUTLARI ATAKENT-2 BLOKLARI VE SOSYAL TESİSLERİ\SDC16810.JPG"/>
          <p:cNvPicPr>
            <a:picLocks noChangeAspect="1" noChangeArrowheads="1"/>
          </p:cNvPicPr>
          <p:nvPr/>
        </p:nvPicPr>
        <p:blipFill>
          <a:blip r:embed="rId4" cstate="print"/>
          <a:srcRect/>
          <a:stretch>
            <a:fillRect/>
          </a:stretch>
        </p:blipFill>
        <p:spPr bwMode="auto">
          <a:xfrm>
            <a:off x="3500438" y="1857357"/>
            <a:ext cx="3143271" cy="3143271"/>
          </a:xfrm>
          <a:prstGeom prst="rect">
            <a:avLst/>
          </a:prstGeom>
          <a:noFill/>
        </p:spPr>
      </p:pic>
      <p:pic>
        <p:nvPicPr>
          <p:cNvPr id="17" name="Picture 4" descr="C:\Documents and Settings\Administrator\Desktop\ATAKENT.jpg"/>
          <p:cNvPicPr>
            <a:picLocks noChangeAspect="1" noChangeArrowheads="1"/>
          </p:cNvPicPr>
          <p:nvPr/>
        </p:nvPicPr>
        <p:blipFill>
          <a:blip r:embed="rId5" cstate="print"/>
          <a:srcRect/>
          <a:stretch>
            <a:fillRect/>
          </a:stretch>
        </p:blipFill>
        <p:spPr bwMode="auto">
          <a:xfrm>
            <a:off x="214290" y="5143504"/>
            <a:ext cx="3143272" cy="3143272"/>
          </a:xfrm>
          <a:prstGeom prst="rect">
            <a:avLst/>
          </a:prstGeom>
          <a:noFill/>
        </p:spPr>
      </p:pic>
      <p:pic>
        <p:nvPicPr>
          <p:cNvPr id="18" name="Picture 5" descr="C:\Documents and Settings\Administrator\Desktop\ATAKENT2.jpg"/>
          <p:cNvPicPr>
            <a:picLocks noChangeAspect="1" noChangeArrowheads="1"/>
          </p:cNvPicPr>
          <p:nvPr/>
        </p:nvPicPr>
        <p:blipFill>
          <a:blip r:embed="rId6" cstate="print"/>
          <a:srcRect/>
          <a:stretch>
            <a:fillRect/>
          </a:stretch>
        </p:blipFill>
        <p:spPr bwMode="auto">
          <a:xfrm>
            <a:off x="3500438" y="5143504"/>
            <a:ext cx="3143272" cy="3143272"/>
          </a:xfrm>
          <a:prstGeom prst="rect">
            <a:avLst/>
          </a:prstGeom>
          <a:noFill/>
        </p:spPr>
      </p:pic>
      <p:sp>
        <p:nvSpPr>
          <p:cNvPr id="11"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8" name="7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TEM AVRUPA KONUTLARI VE SOSYAL TESİSLERİ</a:t>
            </a:r>
            <a:endParaRPr lang="tr-TR" sz="1500" dirty="0"/>
          </a:p>
        </p:txBody>
      </p:sp>
      <p:pic>
        <p:nvPicPr>
          <p:cNvPr id="12" name="Picture 11" descr="C:\Documents and Settings\Administrator\Desktop\Tanıtım Dosyası Fotoğrafları\TEM AVRUPA KONUTLARI VE SOSYAL TESİSLERİ\SDC16710.JPG"/>
          <p:cNvPicPr>
            <a:picLocks noChangeAspect="1" noChangeArrowheads="1"/>
          </p:cNvPicPr>
          <p:nvPr/>
        </p:nvPicPr>
        <p:blipFill>
          <a:blip r:embed="rId3" cstate="print"/>
          <a:srcRect/>
          <a:stretch>
            <a:fillRect/>
          </a:stretch>
        </p:blipFill>
        <p:spPr bwMode="auto">
          <a:xfrm>
            <a:off x="3500438" y="1857356"/>
            <a:ext cx="3143272" cy="3143272"/>
          </a:xfrm>
          <a:prstGeom prst="rect">
            <a:avLst/>
          </a:prstGeom>
          <a:noFill/>
        </p:spPr>
      </p:pic>
      <p:pic>
        <p:nvPicPr>
          <p:cNvPr id="13" name="Picture 10" descr="C:\Documents and Settings\Administrator\Desktop\Tanıtım Dosyası Fotoğrafları\TEM AVRUPA KONUTLARI VE SOSYAL TESİSLERİ\TEM AVRUPA KONUTLARI VE SOSYOL TESİSLERİ.JPG"/>
          <p:cNvPicPr>
            <a:picLocks noChangeAspect="1" noChangeArrowheads="1"/>
          </p:cNvPicPr>
          <p:nvPr/>
        </p:nvPicPr>
        <p:blipFill>
          <a:blip r:embed="rId4" cstate="print"/>
          <a:srcRect/>
          <a:stretch>
            <a:fillRect/>
          </a:stretch>
        </p:blipFill>
        <p:spPr bwMode="auto">
          <a:xfrm>
            <a:off x="214290" y="1785918"/>
            <a:ext cx="3143271" cy="3214710"/>
          </a:xfrm>
          <a:prstGeom prst="rect">
            <a:avLst/>
          </a:prstGeom>
          <a:noFill/>
        </p:spPr>
      </p:pic>
      <p:pic>
        <p:nvPicPr>
          <p:cNvPr id="14" name="Picture 12" descr="C:\Documents and Settings\Administrator\Desktop\TEM.jpg"/>
          <p:cNvPicPr>
            <a:picLocks noChangeAspect="1" noChangeArrowheads="1"/>
          </p:cNvPicPr>
          <p:nvPr/>
        </p:nvPicPr>
        <p:blipFill>
          <a:blip r:embed="rId5" cstate="print"/>
          <a:srcRect/>
          <a:stretch>
            <a:fillRect/>
          </a:stretch>
        </p:blipFill>
        <p:spPr bwMode="auto">
          <a:xfrm>
            <a:off x="214290" y="5143504"/>
            <a:ext cx="3143272" cy="3143272"/>
          </a:xfrm>
          <a:prstGeom prst="rect">
            <a:avLst/>
          </a:prstGeom>
          <a:noFill/>
        </p:spPr>
      </p:pic>
      <p:pic>
        <p:nvPicPr>
          <p:cNvPr id="15" name="Picture 14" descr="C:\Documents and Settings\Administrator\Desktop\Tanıtım Dosyası Fotoğrafları\TEM AVRUPA KONUTLARI VE SOSYAL TESİSLERİ\TEM2.jpg"/>
          <p:cNvPicPr>
            <a:picLocks noChangeAspect="1" noChangeArrowheads="1"/>
          </p:cNvPicPr>
          <p:nvPr/>
        </p:nvPicPr>
        <p:blipFill>
          <a:blip r:embed="rId6" cstate="print"/>
          <a:srcRect/>
          <a:stretch>
            <a:fillRect/>
          </a:stretch>
        </p:blipFill>
        <p:spPr bwMode="auto">
          <a:xfrm>
            <a:off x="3500438" y="5143504"/>
            <a:ext cx="3143272" cy="3143272"/>
          </a:xfrm>
          <a:prstGeom prst="rect">
            <a:avLst/>
          </a:prstGeom>
          <a:noFill/>
        </p:spPr>
      </p:pic>
      <p:sp>
        <p:nvSpPr>
          <p:cNvPr id="11"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6"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8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5" name="4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KAYSERİ MELİKŞAH ÜNİVERSİTESİ İİB VE HUKUK FAKÜLTESİ BİNASI</a:t>
            </a:r>
            <a:endParaRPr lang="tr-TR" sz="1500" dirty="0"/>
          </a:p>
        </p:txBody>
      </p:sp>
      <p:pic>
        <p:nvPicPr>
          <p:cNvPr id="7" name="Picture 2" descr="C:\Documents and Settings\Administrator\Desktop\MELİKŞAH1.jpg"/>
          <p:cNvPicPr>
            <a:picLocks noChangeAspect="1" noChangeArrowheads="1"/>
          </p:cNvPicPr>
          <p:nvPr/>
        </p:nvPicPr>
        <p:blipFill>
          <a:blip r:embed="rId3" cstate="print"/>
          <a:srcRect/>
          <a:stretch>
            <a:fillRect/>
          </a:stretch>
        </p:blipFill>
        <p:spPr bwMode="auto">
          <a:xfrm>
            <a:off x="214290" y="1857356"/>
            <a:ext cx="3143272" cy="3143272"/>
          </a:xfrm>
          <a:prstGeom prst="rect">
            <a:avLst/>
          </a:prstGeom>
          <a:noFill/>
        </p:spPr>
      </p:pic>
      <p:pic>
        <p:nvPicPr>
          <p:cNvPr id="10" name="Picture 6" descr="C:\Documents and Settings\Administrator\Desktop\MELİKŞAH2.jpg"/>
          <p:cNvPicPr>
            <a:picLocks noChangeAspect="1" noChangeArrowheads="1"/>
          </p:cNvPicPr>
          <p:nvPr/>
        </p:nvPicPr>
        <p:blipFill>
          <a:blip r:embed="rId4" cstate="print"/>
          <a:srcRect/>
          <a:stretch>
            <a:fillRect/>
          </a:stretch>
        </p:blipFill>
        <p:spPr bwMode="auto">
          <a:xfrm>
            <a:off x="3500438" y="1857357"/>
            <a:ext cx="3143272" cy="3143271"/>
          </a:xfrm>
          <a:prstGeom prst="rect">
            <a:avLst/>
          </a:prstGeom>
          <a:noFill/>
        </p:spPr>
      </p:pic>
      <p:pic>
        <p:nvPicPr>
          <p:cNvPr id="11" name="Picture 7" descr="C:\Documents and Settings\Administrator\Desktop\MELİKŞAH3.jpg"/>
          <p:cNvPicPr>
            <a:picLocks noChangeAspect="1" noChangeArrowheads="1"/>
          </p:cNvPicPr>
          <p:nvPr/>
        </p:nvPicPr>
        <p:blipFill>
          <a:blip r:embed="rId5" cstate="print"/>
          <a:srcRect/>
          <a:stretch>
            <a:fillRect/>
          </a:stretch>
        </p:blipFill>
        <p:spPr bwMode="auto">
          <a:xfrm>
            <a:off x="214290" y="5143504"/>
            <a:ext cx="3143272" cy="3143272"/>
          </a:xfrm>
          <a:prstGeom prst="rect">
            <a:avLst/>
          </a:prstGeom>
          <a:noFill/>
        </p:spPr>
      </p:pic>
      <p:pic>
        <p:nvPicPr>
          <p:cNvPr id="6148" name="Picture 4" descr="http://www.meliksah.edu.tr/galeri/GNDuLGMZ.jpg"/>
          <p:cNvPicPr>
            <a:picLocks noChangeAspect="1" noChangeArrowheads="1"/>
          </p:cNvPicPr>
          <p:nvPr/>
        </p:nvPicPr>
        <p:blipFill>
          <a:blip r:embed="rId6" cstate="print"/>
          <a:srcRect/>
          <a:stretch>
            <a:fillRect/>
          </a:stretch>
        </p:blipFill>
        <p:spPr bwMode="auto">
          <a:xfrm>
            <a:off x="3500414" y="5143504"/>
            <a:ext cx="3143296" cy="3143272"/>
          </a:xfrm>
          <a:prstGeom prst="rect">
            <a:avLst/>
          </a:prstGeom>
          <a:noFill/>
        </p:spPr>
      </p:pic>
      <p:sp>
        <p:nvSpPr>
          <p:cNvPr id="13"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6"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ADAPAZARI BOYDAK HOLDİNG İSTİKBAL SÜNGER VE YATAK FABRİKASI</a:t>
            </a:r>
            <a:endParaRPr lang="tr-TR" sz="1500" dirty="0"/>
          </a:p>
        </p:txBody>
      </p:sp>
      <p:pic>
        <p:nvPicPr>
          <p:cNvPr id="5" name="4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pic>
        <p:nvPicPr>
          <p:cNvPr id="8" name="Picture 3" descr="C:\Documents and Settings\Administrator\Desktop\Tanıtım Dosyası Fotoğrafları\BOYDAK HOLDİNG İSTİKBAL MOBİLYA YATAK VE SÜNGER ÜRETİM TESİSLERİ\sakarya 006.jpg"/>
          <p:cNvPicPr>
            <a:picLocks noChangeAspect="1" noChangeArrowheads="1"/>
          </p:cNvPicPr>
          <p:nvPr/>
        </p:nvPicPr>
        <p:blipFill>
          <a:blip r:embed="rId3" cstate="print"/>
          <a:srcRect/>
          <a:stretch>
            <a:fillRect/>
          </a:stretch>
        </p:blipFill>
        <p:spPr bwMode="auto">
          <a:xfrm>
            <a:off x="214290" y="1785918"/>
            <a:ext cx="3143272" cy="3143272"/>
          </a:xfrm>
          <a:prstGeom prst="rect">
            <a:avLst/>
          </a:prstGeom>
          <a:noFill/>
        </p:spPr>
      </p:pic>
      <p:pic>
        <p:nvPicPr>
          <p:cNvPr id="9" name="Picture 2" descr="C:\Documents and Settings\Administrator\Desktop\Tanıtım Dosyası Fotoğrafları\BOYDAK HOLDİNG İSTİKBAL MOBİLYA YATAK VE SÜNGER ÜRETİM TESİSLERİ\sakarya 027.jpg"/>
          <p:cNvPicPr>
            <a:picLocks noChangeAspect="1" noChangeArrowheads="1"/>
          </p:cNvPicPr>
          <p:nvPr/>
        </p:nvPicPr>
        <p:blipFill>
          <a:blip r:embed="rId4" cstate="print"/>
          <a:srcRect/>
          <a:stretch>
            <a:fillRect/>
          </a:stretch>
        </p:blipFill>
        <p:spPr bwMode="auto">
          <a:xfrm>
            <a:off x="3500438" y="1785918"/>
            <a:ext cx="3143272" cy="3214710"/>
          </a:xfrm>
          <a:prstGeom prst="rect">
            <a:avLst/>
          </a:prstGeom>
          <a:noFill/>
        </p:spPr>
      </p:pic>
      <p:pic>
        <p:nvPicPr>
          <p:cNvPr id="10" name="Picture 5" descr="C:\Documents and Settings\Administrator\Desktop\Tanıtım Dosyası Fotoğrafları\BOYDAK HOLDİNG İSTİKBAL MOBİLYA YATAK VE SÜNGER ÜRETİM TESİSLERİ\sakarya 021.jpg"/>
          <p:cNvPicPr>
            <a:picLocks noChangeAspect="1" noChangeArrowheads="1"/>
          </p:cNvPicPr>
          <p:nvPr/>
        </p:nvPicPr>
        <p:blipFill>
          <a:blip r:embed="rId5" cstate="print"/>
          <a:srcRect/>
          <a:stretch>
            <a:fillRect/>
          </a:stretch>
        </p:blipFill>
        <p:spPr bwMode="auto">
          <a:xfrm>
            <a:off x="214290" y="5143504"/>
            <a:ext cx="3143271" cy="3143272"/>
          </a:xfrm>
          <a:prstGeom prst="rect">
            <a:avLst/>
          </a:prstGeom>
          <a:noFill/>
        </p:spPr>
      </p:pic>
      <p:pic>
        <p:nvPicPr>
          <p:cNvPr id="11" name="Picture 4" descr="C:\Documents and Settings\Administrator\Desktop\Tanıtım Dosyası Fotoğrafları\BOYDAK HOLDİNG İSTİKBAL MOBİLYA YATAK VE SÜNGER ÜRETİM TESİSLERİ\sakarya 001.jpg"/>
          <p:cNvPicPr>
            <a:picLocks noChangeAspect="1" noChangeArrowheads="1"/>
          </p:cNvPicPr>
          <p:nvPr/>
        </p:nvPicPr>
        <p:blipFill>
          <a:blip r:embed="rId6" cstate="print"/>
          <a:srcRect/>
          <a:stretch>
            <a:fillRect/>
          </a:stretch>
        </p:blipFill>
        <p:spPr bwMode="auto">
          <a:xfrm>
            <a:off x="3500438" y="5143504"/>
            <a:ext cx="3143271" cy="3143272"/>
          </a:xfrm>
          <a:prstGeom prst="rect">
            <a:avLst/>
          </a:prstGeom>
          <a:noFill/>
        </p:spPr>
      </p:pic>
      <p:sp>
        <p:nvSpPr>
          <p:cNvPr id="13"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4" name="13 Altbilgi Yer Tutucusu"/>
          <p:cNvSpPr txBox="1">
            <a:spLocks/>
          </p:cNvSpPr>
          <p:nvPr/>
        </p:nvSpPr>
        <p:spPr>
          <a:xfrm>
            <a:off x="0" y="8715436"/>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Başlık"/>
          <p:cNvSpPr>
            <a:spLocks noGrp="1"/>
          </p:cNvSpPr>
          <p:nvPr>
            <p:ph type="title"/>
          </p:nvPr>
        </p:nvSpPr>
        <p:spPr>
          <a:xfrm>
            <a:off x="0" y="1142976"/>
            <a:ext cx="6858000" cy="666755"/>
          </a:xfrm>
        </p:spPr>
        <p:txBody>
          <a:bodyPr>
            <a:normAutofit/>
          </a:bodyPr>
          <a:lstStyle/>
          <a:p>
            <a:r>
              <a:rPr lang="tr-TR" sz="2000" b="1" u="sng" dirty="0">
                <a:latin typeface="Arial" pitchFamily="34" charset="0"/>
                <a:cs typeface="Arial" pitchFamily="34" charset="0"/>
              </a:rPr>
              <a:t>ORGANİZASYON ŞEMASI</a:t>
            </a:r>
          </a:p>
        </p:txBody>
      </p:sp>
      <p:sp>
        <p:nvSpPr>
          <p:cNvPr id="8" name="7 Çerçeve"/>
          <p:cNvSpPr/>
          <p:nvPr/>
        </p:nvSpPr>
        <p:spPr>
          <a:xfrm>
            <a:off x="1071546" y="2428860"/>
            <a:ext cx="4643470" cy="928694"/>
          </a:xfrm>
          <a:prstGeom prst="fram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1"/>
                </a:solidFill>
                <a:latin typeface="Arial" pitchFamily="34" charset="0"/>
                <a:cs typeface="Arial" pitchFamily="34" charset="0"/>
              </a:rPr>
              <a:t>GENEL MÜDÜR</a:t>
            </a:r>
          </a:p>
        </p:txBody>
      </p:sp>
      <p:sp>
        <p:nvSpPr>
          <p:cNvPr id="10" name="9 Çerçeve"/>
          <p:cNvSpPr/>
          <p:nvPr/>
        </p:nvSpPr>
        <p:spPr>
          <a:xfrm>
            <a:off x="1571612" y="3786182"/>
            <a:ext cx="3643338" cy="571504"/>
          </a:xfrm>
          <a:prstGeom prst="fram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1"/>
                </a:solidFill>
                <a:latin typeface="Arial" pitchFamily="34" charset="0"/>
                <a:cs typeface="Arial" pitchFamily="34" charset="0"/>
              </a:rPr>
              <a:t>GENEL KOORDİNATÖR</a:t>
            </a:r>
          </a:p>
        </p:txBody>
      </p:sp>
      <p:sp>
        <p:nvSpPr>
          <p:cNvPr id="11" name="10 Çerçeve"/>
          <p:cNvSpPr/>
          <p:nvPr/>
        </p:nvSpPr>
        <p:spPr>
          <a:xfrm>
            <a:off x="214290" y="4714876"/>
            <a:ext cx="2000264" cy="666755"/>
          </a:xfrm>
          <a:prstGeom prst="fram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 </a:t>
            </a:r>
            <a:r>
              <a:rPr lang="tr-TR" sz="1200" b="1" dirty="0">
                <a:solidFill>
                  <a:schemeClr val="tx1"/>
                </a:solidFill>
                <a:latin typeface="Arial" pitchFamily="34" charset="0"/>
                <a:cs typeface="Arial" pitchFamily="34" charset="0"/>
              </a:rPr>
              <a:t>PERSONEL VE MALİ İŞLER BÖLÜMÜ</a:t>
            </a:r>
          </a:p>
        </p:txBody>
      </p:sp>
      <p:sp>
        <p:nvSpPr>
          <p:cNvPr id="13" name="12 Çerçeve"/>
          <p:cNvSpPr/>
          <p:nvPr/>
        </p:nvSpPr>
        <p:spPr>
          <a:xfrm>
            <a:off x="2357430" y="4714876"/>
            <a:ext cx="2143140" cy="666755"/>
          </a:xfrm>
          <a:prstGeom prst="fram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SATINALMA VE  DEPO BÖLÜMÜ</a:t>
            </a:r>
          </a:p>
        </p:txBody>
      </p:sp>
      <p:sp>
        <p:nvSpPr>
          <p:cNvPr id="20" name="19 Dikdörtgen"/>
          <p:cNvSpPr/>
          <p:nvPr/>
        </p:nvSpPr>
        <p:spPr>
          <a:xfrm>
            <a:off x="1285860" y="5643570"/>
            <a:ext cx="928694"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PERSONEL</a:t>
            </a:r>
          </a:p>
        </p:txBody>
      </p:sp>
      <p:sp>
        <p:nvSpPr>
          <p:cNvPr id="21" name="20 Dikdörtgen"/>
          <p:cNvSpPr/>
          <p:nvPr/>
        </p:nvSpPr>
        <p:spPr>
          <a:xfrm>
            <a:off x="2357430" y="5643570"/>
            <a:ext cx="1000132"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SATIN ALMA</a:t>
            </a:r>
          </a:p>
        </p:txBody>
      </p:sp>
      <p:sp>
        <p:nvSpPr>
          <p:cNvPr id="16" name="15 Çerçeve"/>
          <p:cNvSpPr/>
          <p:nvPr/>
        </p:nvSpPr>
        <p:spPr>
          <a:xfrm>
            <a:off x="4643446" y="4714876"/>
            <a:ext cx="2071702" cy="666755"/>
          </a:xfrm>
          <a:prstGeom prst="fram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PROJE YÖNETİM BÖLÜMÜ</a:t>
            </a:r>
          </a:p>
        </p:txBody>
      </p:sp>
      <p:sp>
        <p:nvSpPr>
          <p:cNvPr id="17" name="16 Dikdörtgen"/>
          <p:cNvSpPr/>
          <p:nvPr/>
        </p:nvSpPr>
        <p:spPr>
          <a:xfrm>
            <a:off x="214290" y="5643570"/>
            <a:ext cx="714380"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MUHASEBE</a:t>
            </a:r>
          </a:p>
        </p:txBody>
      </p:sp>
      <p:sp>
        <p:nvSpPr>
          <p:cNvPr id="27" name="26 Dikdörtgen"/>
          <p:cNvSpPr/>
          <p:nvPr/>
        </p:nvSpPr>
        <p:spPr>
          <a:xfrm>
            <a:off x="3500438" y="5643570"/>
            <a:ext cx="1000132"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DEPO VE SEVKİYAT</a:t>
            </a:r>
          </a:p>
        </p:txBody>
      </p:sp>
      <p:sp>
        <p:nvSpPr>
          <p:cNvPr id="28" name="27 Dikdörtgen"/>
          <p:cNvSpPr/>
          <p:nvPr/>
        </p:nvSpPr>
        <p:spPr>
          <a:xfrm>
            <a:off x="4643446" y="6286512"/>
            <a:ext cx="928694"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MERKEZ</a:t>
            </a:r>
          </a:p>
        </p:txBody>
      </p:sp>
      <p:sp>
        <p:nvSpPr>
          <p:cNvPr id="30" name="29 Dikdörtgen"/>
          <p:cNvSpPr/>
          <p:nvPr/>
        </p:nvSpPr>
        <p:spPr>
          <a:xfrm>
            <a:off x="5715016" y="6286512"/>
            <a:ext cx="928694"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ŞANTİYELER</a:t>
            </a:r>
          </a:p>
        </p:txBody>
      </p:sp>
      <p:pic>
        <p:nvPicPr>
          <p:cNvPr id="24" name="2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19" name="18 Dikdörtgen"/>
          <p:cNvSpPr/>
          <p:nvPr/>
        </p:nvSpPr>
        <p:spPr>
          <a:xfrm>
            <a:off x="5143512" y="5643570"/>
            <a:ext cx="928694" cy="35719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MÜHENDİSLER</a:t>
            </a:r>
          </a:p>
        </p:txBody>
      </p:sp>
      <p:sp>
        <p:nvSpPr>
          <p:cNvPr id="29"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32"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6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İSTANBUL BÜYÜKŞEHİR BELEDİYESİ </a:t>
            </a:r>
          </a:p>
          <a:p>
            <a:pPr algn="ctr"/>
            <a:r>
              <a:rPr lang="tr-TR" sz="1600" dirty="0"/>
              <a:t>17 ADET SPOR SALONU</a:t>
            </a:r>
            <a:endParaRPr lang="tr-TR" sz="1500" dirty="0"/>
          </a:p>
        </p:txBody>
      </p:sp>
      <p:pic>
        <p:nvPicPr>
          <p:cNvPr id="9" name="Picture 2" descr="C:\Documents and Settings\Administrator\Desktop\Tanıtım Dosyası Fotoğrafları\İ.B.B  17 ADET KAPALI SPOR SALONU VE  TESİSLERİ\Resim 103.jpg"/>
          <p:cNvPicPr>
            <a:picLocks noChangeAspect="1" noChangeArrowheads="1"/>
          </p:cNvPicPr>
          <p:nvPr/>
        </p:nvPicPr>
        <p:blipFill>
          <a:blip r:embed="rId3" cstate="print"/>
          <a:srcRect/>
          <a:stretch>
            <a:fillRect/>
          </a:stretch>
        </p:blipFill>
        <p:spPr bwMode="auto">
          <a:xfrm>
            <a:off x="214290" y="1785918"/>
            <a:ext cx="3143272" cy="3143272"/>
          </a:xfrm>
          <a:prstGeom prst="rect">
            <a:avLst/>
          </a:prstGeom>
          <a:noFill/>
        </p:spPr>
      </p:pic>
      <p:pic>
        <p:nvPicPr>
          <p:cNvPr id="11" name="Picture 4" descr="C:\Documents and Settings\Administrator\Desktop\Tanıtım Dosyası Fotoğrafları\İ.B.B  17 ADET KAPALI SPOR SALONU VE  TESİSLERİ\Resim 165.jpg"/>
          <p:cNvPicPr>
            <a:picLocks noChangeAspect="1" noChangeArrowheads="1"/>
          </p:cNvPicPr>
          <p:nvPr/>
        </p:nvPicPr>
        <p:blipFill>
          <a:blip r:embed="rId4" cstate="print"/>
          <a:srcRect/>
          <a:stretch>
            <a:fillRect/>
          </a:stretch>
        </p:blipFill>
        <p:spPr bwMode="auto">
          <a:xfrm>
            <a:off x="3500439" y="1785918"/>
            <a:ext cx="3143271" cy="3143272"/>
          </a:xfrm>
          <a:prstGeom prst="rect">
            <a:avLst/>
          </a:prstGeom>
          <a:noFill/>
        </p:spPr>
      </p:pic>
      <p:pic>
        <p:nvPicPr>
          <p:cNvPr id="12" name="Picture 3" descr="C:\Documents and Settings\Administrator\Desktop\Tanıtım Dosyası Fotoğrafları\İ.B.B  17 ADET KAPALI SPOR SALONU VE  TESİSLERİ\Resim 152.jpg"/>
          <p:cNvPicPr>
            <a:picLocks noChangeAspect="1" noChangeArrowheads="1"/>
          </p:cNvPicPr>
          <p:nvPr/>
        </p:nvPicPr>
        <p:blipFill>
          <a:blip r:embed="rId5" cstate="print"/>
          <a:srcRect/>
          <a:stretch>
            <a:fillRect/>
          </a:stretch>
        </p:blipFill>
        <p:spPr bwMode="auto">
          <a:xfrm>
            <a:off x="214290" y="5143504"/>
            <a:ext cx="3143271" cy="3143271"/>
          </a:xfrm>
          <a:prstGeom prst="rect">
            <a:avLst/>
          </a:prstGeom>
          <a:noFill/>
        </p:spPr>
      </p:pic>
      <p:pic>
        <p:nvPicPr>
          <p:cNvPr id="15" name="Picture 3" descr="C:\Documents and Settings\Administrator\Desktop\Tanıtım Dosyası Fotoğrafları\İ.B.B  17 ADET KAPALI SPOR SALONU VE  TESİSLERİ\DSC00362.JPG"/>
          <p:cNvPicPr>
            <a:picLocks noChangeAspect="1" noChangeArrowheads="1"/>
          </p:cNvPicPr>
          <p:nvPr/>
        </p:nvPicPr>
        <p:blipFill>
          <a:blip r:embed="rId6" cstate="print"/>
          <a:srcRect/>
          <a:stretch>
            <a:fillRect/>
          </a:stretch>
        </p:blipFill>
        <p:spPr bwMode="auto">
          <a:xfrm>
            <a:off x="3500438" y="5143504"/>
            <a:ext cx="3143271" cy="3143272"/>
          </a:xfrm>
          <a:prstGeom prst="rect">
            <a:avLst/>
          </a:prstGeom>
          <a:noFill/>
        </p:spPr>
      </p:pic>
      <p:sp>
        <p:nvSpPr>
          <p:cNvPr id="13"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4"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6 Yuvarlatılmış Dikdörtgen"/>
          <p:cNvSpPr/>
          <p:nvPr/>
        </p:nvSpPr>
        <p:spPr>
          <a:xfrm>
            <a:off x="1500174" y="1214414"/>
            <a:ext cx="378621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İSTANBUL TÜRK TÜV ARAÇ MUAYENE İSTASYONLARI</a:t>
            </a:r>
            <a:endParaRPr lang="tr-TR" sz="1500" dirty="0"/>
          </a:p>
        </p:txBody>
      </p:sp>
      <p:pic>
        <p:nvPicPr>
          <p:cNvPr id="8" name="Picture 4" descr="C:\Documents and Settings\Administrator\Desktop\Tanıtım Dosyası Fotoğrafları\TÜVTÜRK ARAÇ MUAYENE İSTASYONLARI\istasyon resimleri 062.jpg"/>
          <p:cNvPicPr>
            <a:picLocks noChangeAspect="1" noChangeArrowheads="1"/>
          </p:cNvPicPr>
          <p:nvPr/>
        </p:nvPicPr>
        <p:blipFill>
          <a:blip r:embed="rId3" cstate="print"/>
          <a:srcRect/>
          <a:stretch>
            <a:fillRect/>
          </a:stretch>
        </p:blipFill>
        <p:spPr bwMode="auto">
          <a:xfrm>
            <a:off x="214291" y="1785919"/>
            <a:ext cx="3143271" cy="3143271"/>
          </a:xfrm>
          <a:prstGeom prst="rect">
            <a:avLst/>
          </a:prstGeom>
          <a:noFill/>
        </p:spPr>
      </p:pic>
      <p:pic>
        <p:nvPicPr>
          <p:cNvPr id="9" name="Picture 5" descr="C:\Documents and Settings\Administrator\Desktop\Tanıtım Dosyası Fotoğrafları\TÜVTÜRK ARAÇ MUAYENE İSTASYONLARI\istasyon resimleri 029.jpg"/>
          <p:cNvPicPr>
            <a:picLocks noChangeAspect="1" noChangeArrowheads="1"/>
          </p:cNvPicPr>
          <p:nvPr/>
        </p:nvPicPr>
        <p:blipFill>
          <a:blip r:embed="rId4" cstate="print"/>
          <a:srcRect/>
          <a:stretch>
            <a:fillRect/>
          </a:stretch>
        </p:blipFill>
        <p:spPr bwMode="auto">
          <a:xfrm flipH="1">
            <a:off x="3500438" y="1785918"/>
            <a:ext cx="3143272" cy="3143272"/>
          </a:xfrm>
          <a:prstGeom prst="rect">
            <a:avLst/>
          </a:prstGeom>
          <a:noFill/>
        </p:spPr>
      </p:pic>
      <p:pic>
        <p:nvPicPr>
          <p:cNvPr id="10" name="Picture 6" descr="C:\Documents and Settings\Administrator\Desktop\Tanıtım Dosyası Fotoğrafları\TÜVTÜRK ARAÇ MUAYENE İSTASYONLARI\istasyon resimleri 025.jpg"/>
          <p:cNvPicPr>
            <a:picLocks noChangeAspect="1" noChangeArrowheads="1"/>
          </p:cNvPicPr>
          <p:nvPr/>
        </p:nvPicPr>
        <p:blipFill>
          <a:blip r:embed="rId5" cstate="print"/>
          <a:srcRect/>
          <a:stretch>
            <a:fillRect/>
          </a:stretch>
        </p:blipFill>
        <p:spPr bwMode="auto">
          <a:xfrm>
            <a:off x="214290" y="5143504"/>
            <a:ext cx="3143272" cy="3143272"/>
          </a:xfrm>
          <a:prstGeom prst="rect">
            <a:avLst/>
          </a:prstGeom>
          <a:noFill/>
        </p:spPr>
      </p:pic>
      <p:pic>
        <p:nvPicPr>
          <p:cNvPr id="11" name="Picture 7" descr="C:\Documents and Settings\Administrator\Desktop\Tanıtım Dosyası Fotoğrafları\TÜVTÜRK ARAÇ MUAYENE İSTASYONLARI\istasyon resimleri 069.jpg"/>
          <p:cNvPicPr>
            <a:picLocks noChangeAspect="1" noChangeArrowheads="1"/>
          </p:cNvPicPr>
          <p:nvPr/>
        </p:nvPicPr>
        <p:blipFill>
          <a:blip r:embed="rId6" cstate="print"/>
          <a:srcRect/>
          <a:stretch>
            <a:fillRect/>
          </a:stretch>
        </p:blipFill>
        <p:spPr bwMode="auto">
          <a:xfrm>
            <a:off x="3500438" y="5143504"/>
            <a:ext cx="3143272" cy="3143272"/>
          </a:xfrm>
          <a:prstGeom prst="rect">
            <a:avLst/>
          </a:prstGeom>
          <a:noFill/>
        </p:spPr>
      </p:pic>
      <p:sp>
        <p:nvSpPr>
          <p:cNvPr id="13"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4"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6 Yuvarlatılmış Dikdörtgen"/>
          <p:cNvSpPr/>
          <p:nvPr/>
        </p:nvSpPr>
        <p:spPr>
          <a:xfrm>
            <a:off x="1500174" y="1214414"/>
            <a:ext cx="4071966"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00" dirty="0"/>
          </a:p>
        </p:txBody>
      </p:sp>
      <p:sp>
        <p:nvSpPr>
          <p:cNvPr id="10" name="9 Dikdörtgen"/>
          <p:cNvSpPr/>
          <p:nvPr/>
        </p:nvSpPr>
        <p:spPr>
          <a:xfrm>
            <a:off x="1500174" y="1285852"/>
            <a:ext cx="4143404" cy="584775"/>
          </a:xfrm>
          <a:prstGeom prst="rect">
            <a:avLst/>
          </a:prstGeom>
        </p:spPr>
        <p:txBody>
          <a:bodyPr wrap="square">
            <a:spAutoFit/>
          </a:bodyPr>
          <a:lstStyle/>
          <a:p>
            <a:r>
              <a:rPr lang="tr-TR" sz="1600" dirty="0">
                <a:solidFill>
                  <a:schemeClr val="bg1"/>
                </a:solidFill>
              </a:rPr>
              <a:t> BOYDAK HOLDİNG AKFIRAT BELLONA OFİS 	VE 	DEPOLAMA  TESİSLERİ</a:t>
            </a:r>
          </a:p>
        </p:txBody>
      </p:sp>
      <p:pic>
        <p:nvPicPr>
          <p:cNvPr id="1026" name="Picture 2" descr="\\server\Users\Administrator\Desktop\ortak\Dursun_Sahin\BOYDAK HOLDİNG BEPAŞ BÖLGE MÜDÜRLÜĞÜ VE DEPOLAMA TESİSLERİ\BOYTEKS FUAR 042.jpg"/>
          <p:cNvPicPr>
            <a:picLocks noChangeAspect="1" noChangeArrowheads="1"/>
          </p:cNvPicPr>
          <p:nvPr/>
        </p:nvPicPr>
        <p:blipFill>
          <a:blip r:embed="rId3" cstate="print"/>
          <a:srcRect/>
          <a:stretch>
            <a:fillRect/>
          </a:stretch>
        </p:blipFill>
        <p:spPr bwMode="auto">
          <a:xfrm>
            <a:off x="357166" y="2071670"/>
            <a:ext cx="3071834" cy="3000396"/>
          </a:xfrm>
          <a:prstGeom prst="rect">
            <a:avLst/>
          </a:prstGeom>
          <a:noFill/>
        </p:spPr>
      </p:pic>
      <p:pic>
        <p:nvPicPr>
          <p:cNvPr id="1027" name="Picture 3" descr="\\server\Users\Administrator\Desktop\ortak\Dursun_Sahin\BOYDAK HOLDİNG BEPAŞ BÖLGE MÜDÜRLÜĞÜ VE DEPOLAMA TESİSLERİ\BOYTEKS FUAR 056.jpg"/>
          <p:cNvPicPr>
            <a:picLocks noChangeAspect="1" noChangeArrowheads="1"/>
          </p:cNvPicPr>
          <p:nvPr/>
        </p:nvPicPr>
        <p:blipFill>
          <a:blip r:embed="rId4" cstate="print"/>
          <a:srcRect/>
          <a:stretch>
            <a:fillRect/>
          </a:stretch>
        </p:blipFill>
        <p:spPr bwMode="auto">
          <a:xfrm>
            <a:off x="3500438" y="2071670"/>
            <a:ext cx="3143272" cy="3000396"/>
          </a:xfrm>
          <a:prstGeom prst="rect">
            <a:avLst/>
          </a:prstGeom>
          <a:noFill/>
        </p:spPr>
      </p:pic>
      <p:pic>
        <p:nvPicPr>
          <p:cNvPr id="1029" name="Picture 5" descr="\\server\Users\Administrator\Desktop\ortak\Dursun_Sahin\BOYDAK HOLDİNG BEPAŞ BÖLGE MÜDÜRLÜĞÜ VE DEPOLAMA TESİSLERİ\BOYTEKS FUAR 039.jpg"/>
          <p:cNvPicPr>
            <a:picLocks noChangeAspect="1" noChangeArrowheads="1"/>
          </p:cNvPicPr>
          <p:nvPr/>
        </p:nvPicPr>
        <p:blipFill>
          <a:blip r:embed="rId5" cstate="print"/>
          <a:srcRect/>
          <a:stretch>
            <a:fillRect/>
          </a:stretch>
        </p:blipFill>
        <p:spPr bwMode="auto">
          <a:xfrm>
            <a:off x="3500438" y="5214942"/>
            <a:ext cx="3143272" cy="3000396"/>
          </a:xfrm>
          <a:prstGeom prst="rect">
            <a:avLst/>
          </a:prstGeom>
          <a:noFill/>
        </p:spPr>
      </p:pic>
      <p:pic>
        <p:nvPicPr>
          <p:cNvPr id="1030" name="Picture 6" descr="\\server\Users\Administrator\Desktop\ortak\Dursun_Sahin\BOYDAK HOLDİNG BEPAŞ BÖLGE MÜDÜRLÜĞÜ VE DEPOLAMA TESİSLERİ\BOYTEKS FUAR 051.jpg"/>
          <p:cNvPicPr>
            <a:picLocks noChangeAspect="1" noChangeArrowheads="1"/>
          </p:cNvPicPr>
          <p:nvPr/>
        </p:nvPicPr>
        <p:blipFill>
          <a:blip r:embed="rId6" cstate="print"/>
          <a:srcRect/>
          <a:stretch>
            <a:fillRect/>
          </a:stretch>
        </p:blipFill>
        <p:spPr bwMode="auto">
          <a:xfrm>
            <a:off x="357167" y="5214942"/>
            <a:ext cx="3071833" cy="3000396"/>
          </a:xfrm>
          <a:prstGeom prst="rect">
            <a:avLst/>
          </a:prstGeom>
          <a:noFill/>
        </p:spPr>
      </p:pic>
      <p:sp>
        <p:nvSpPr>
          <p:cNvPr id="12"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3"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6 Yuvarlatılmış Dikdörtgen"/>
          <p:cNvSpPr/>
          <p:nvPr/>
        </p:nvSpPr>
        <p:spPr>
          <a:xfrm>
            <a:off x="1500174" y="1214414"/>
            <a:ext cx="4071966"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GİYİMKENT BELLONA  GENEL MÜDÜRLÜK VE ANA DEPO BİNASI</a:t>
            </a:r>
            <a:endParaRPr lang="tr-TR" sz="1500" dirty="0"/>
          </a:p>
        </p:txBody>
      </p:sp>
      <p:pic>
        <p:nvPicPr>
          <p:cNvPr id="2050" name="Picture 2" descr="\\server\Users\Administrator\Desktop\ortak\Dursun_Sahin\BOYDAK HOLDİNG BEPAŞ BÖLGE MÜDÜRLÜĞÜ VE DEPOLAMA TESİSLERİ\BOYTEKS FUAR 059.jpg"/>
          <p:cNvPicPr>
            <a:picLocks noChangeAspect="1" noChangeArrowheads="1"/>
          </p:cNvPicPr>
          <p:nvPr/>
        </p:nvPicPr>
        <p:blipFill>
          <a:blip r:embed="rId3" cstate="print"/>
          <a:srcRect/>
          <a:stretch>
            <a:fillRect/>
          </a:stretch>
        </p:blipFill>
        <p:spPr bwMode="auto">
          <a:xfrm>
            <a:off x="3643314" y="2000232"/>
            <a:ext cx="2928958" cy="3143272"/>
          </a:xfrm>
          <a:prstGeom prst="rect">
            <a:avLst/>
          </a:prstGeom>
          <a:noFill/>
        </p:spPr>
      </p:pic>
      <p:pic>
        <p:nvPicPr>
          <p:cNvPr id="2051" name="Picture 3" descr="\\server\Users\Administrator\Desktop\ortak\Dursun_Sahin\BOYDAK HOLDİNG BEPAŞ BÖLGE MÜDÜRLÜĞÜ VE DEPOLAMA TESİSLERİ\BOYTEKS FUAR 026.jpg"/>
          <p:cNvPicPr>
            <a:picLocks noChangeAspect="1" noChangeArrowheads="1"/>
          </p:cNvPicPr>
          <p:nvPr/>
        </p:nvPicPr>
        <p:blipFill>
          <a:blip r:embed="rId4" cstate="print"/>
          <a:srcRect/>
          <a:stretch>
            <a:fillRect/>
          </a:stretch>
        </p:blipFill>
        <p:spPr bwMode="auto">
          <a:xfrm>
            <a:off x="285728" y="2000232"/>
            <a:ext cx="3286148" cy="3143272"/>
          </a:xfrm>
          <a:prstGeom prst="rect">
            <a:avLst/>
          </a:prstGeom>
          <a:noFill/>
        </p:spPr>
      </p:pic>
      <p:pic>
        <p:nvPicPr>
          <p:cNvPr id="2053" name="Picture 5" descr="\\server\Users\Administrator\Desktop\ortak\Tanıtım Dosyası Fotoğrafları\BOYDAK HOLDİNG DOĞA A.Ş AOUTLET MAGAZASI\istasyon resimleri 034.jpg"/>
          <p:cNvPicPr>
            <a:picLocks noChangeAspect="1" noChangeArrowheads="1"/>
          </p:cNvPicPr>
          <p:nvPr/>
        </p:nvPicPr>
        <p:blipFill>
          <a:blip r:embed="rId5" cstate="print"/>
          <a:srcRect/>
          <a:stretch>
            <a:fillRect/>
          </a:stretch>
        </p:blipFill>
        <p:spPr bwMode="auto">
          <a:xfrm>
            <a:off x="285728" y="5286380"/>
            <a:ext cx="3286148" cy="3071834"/>
          </a:xfrm>
          <a:prstGeom prst="rect">
            <a:avLst/>
          </a:prstGeom>
          <a:noFill/>
        </p:spPr>
      </p:pic>
      <p:pic>
        <p:nvPicPr>
          <p:cNvPr id="2054" name="Picture 6" descr="\\server\Users\Administrator\Desktop\ortak\Tanıtım Dosyası Fotoğrafları\BOYDAK HOLDİNG DOĞA A.Ş AOUTLET MAGAZASI\istasyon resimleri 036.jpg"/>
          <p:cNvPicPr>
            <a:picLocks noChangeAspect="1" noChangeArrowheads="1"/>
          </p:cNvPicPr>
          <p:nvPr/>
        </p:nvPicPr>
        <p:blipFill>
          <a:blip r:embed="rId6" cstate="print"/>
          <a:srcRect/>
          <a:stretch>
            <a:fillRect/>
          </a:stretch>
        </p:blipFill>
        <p:spPr bwMode="auto">
          <a:xfrm>
            <a:off x="3643314" y="5286380"/>
            <a:ext cx="2928958" cy="3071834"/>
          </a:xfrm>
          <a:prstGeom prst="rect">
            <a:avLst/>
          </a:prstGeom>
          <a:noFill/>
        </p:spPr>
      </p:pic>
      <p:sp>
        <p:nvSpPr>
          <p:cNvPr id="11"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2"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6 İçerik Yer Tutucusu"/>
          <p:cNvSpPr>
            <a:spLocks noGrp="1"/>
          </p:cNvSpPr>
          <p:nvPr>
            <p:ph idx="1"/>
          </p:nvPr>
        </p:nvSpPr>
        <p:spPr>
          <a:xfrm>
            <a:off x="357166" y="1285851"/>
            <a:ext cx="6228000" cy="7308000"/>
          </a:xfrm>
        </p:spPr>
        <p:txBody>
          <a:bodyPr>
            <a:normAutofit fontScale="85000" lnSpcReduction="20000"/>
          </a:bodyPr>
          <a:lstStyle/>
          <a:p>
            <a:pPr>
              <a:buNone/>
            </a:pPr>
            <a:r>
              <a:rPr lang="tr-TR" sz="1300" b="1" i="1" u="sng" dirty="0">
                <a:latin typeface="Arial" pitchFamily="34" charset="0"/>
                <a:cs typeface="Arial" pitchFamily="34" charset="0"/>
              </a:rPr>
              <a:t>GENEL MÜDÜR </a:t>
            </a:r>
            <a:r>
              <a:rPr lang="tr-TR" sz="1300" b="1" dirty="0">
                <a:latin typeface="Arial" pitchFamily="34" charset="0"/>
                <a:cs typeface="Arial" pitchFamily="34" charset="0"/>
              </a:rPr>
              <a:t>……………….…...…: Necdet REİS</a:t>
            </a:r>
          </a:p>
          <a:p>
            <a:pPr defTabSz="858838">
              <a:buNone/>
            </a:pPr>
            <a:r>
              <a:rPr lang="tr-TR" sz="1300" b="1" i="1" u="sng" dirty="0">
                <a:latin typeface="Arial" pitchFamily="34" charset="0"/>
                <a:cs typeface="Arial" pitchFamily="34" charset="0"/>
              </a:rPr>
              <a:t>GENEL KOORDİNATÖR </a:t>
            </a:r>
            <a:r>
              <a:rPr lang="tr-TR" sz="1300" b="1" dirty="0">
                <a:latin typeface="Arial" pitchFamily="34" charset="0"/>
                <a:cs typeface="Arial" pitchFamily="34" charset="0"/>
              </a:rPr>
              <a:t>……..…...: </a:t>
            </a:r>
            <a:r>
              <a:rPr lang="tr-TR" sz="1300" b="1" dirty="0" err="1">
                <a:latin typeface="Arial" pitchFamily="34" charset="0"/>
                <a:cs typeface="Arial" pitchFamily="34" charset="0"/>
              </a:rPr>
              <a:t>Elk.Müh</a:t>
            </a:r>
            <a:r>
              <a:rPr lang="tr-TR" sz="1300" b="1" dirty="0">
                <a:latin typeface="Arial" pitchFamily="34" charset="0"/>
                <a:cs typeface="Arial" pitchFamily="34" charset="0"/>
              </a:rPr>
              <a:t> Hasan REİS</a:t>
            </a:r>
          </a:p>
          <a:p>
            <a:pPr defTabSz="858838">
              <a:buNone/>
            </a:pPr>
            <a:r>
              <a:rPr lang="tr-TR" sz="1300" b="1" i="1" u="sng" dirty="0">
                <a:latin typeface="Arial" pitchFamily="34" charset="0"/>
                <a:cs typeface="Arial" pitchFamily="34" charset="0"/>
              </a:rPr>
              <a:t>Teknik KOORDİNATÖR </a:t>
            </a:r>
            <a:r>
              <a:rPr lang="tr-TR" sz="1300" b="1" dirty="0">
                <a:latin typeface="Arial" pitchFamily="34" charset="0"/>
                <a:cs typeface="Arial" pitchFamily="34" charset="0"/>
              </a:rPr>
              <a:t>……..…...: </a:t>
            </a:r>
            <a:r>
              <a:rPr lang="tr-TR" sz="1300" b="1" dirty="0" err="1">
                <a:latin typeface="Arial" pitchFamily="34" charset="0"/>
                <a:cs typeface="Arial" pitchFamily="34" charset="0"/>
              </a:rPr>
              <a:t>Elk.Müh</a:t>
            </a:r>
            <a:r>
              <a:rPr lang="tr-TR" sz="1300" b="1" dirty="0">
                <a:latin typeface="Arial" pitchFamily="34" charset="0"/>
                <a:cs typeface="Arial" pitchFamily="34" charset="0"/>
              </a:rPr>
              <a:t> Deniz </a:t>
            </a:r>
            <a:r>
              <a:rPr lang="tr-TR" sz="1300" b="1" dirty="0" err="1">
                <a:latin typeface="Arial" pitchFamily="34" charset="0"/>
                <a:cs typeface="Arial" pitchFamily="34" charset="0"/>
              </a:rPr>
              <a:t>Demir,Elk.Müh</a:t>
            </a:r>
            <a:r>
              <a:rPr lang="tr-TR" sz="1300" b="1" dirty="0">
                <a:latin typeface="Arial" pitchFamily="34" charset="0"/>
                <a:cs typeface="Arial" pitchFamily="34" charset="0"/>
              </a:rPr>
              <a:t> </a:t>
            </a:r>
            <a:r>
              <a:rPr lang="tr-TR" sz="1300" b="1" dirty="0" err="1">
                <a:latin typeface="Arial" pitchFamily="34" charset="0"/>
                <a:cs typeface="Arial" pitchFamily="34" charset="0"/>
              </a:rPr>
              <a:t>Sati</a:t>
            </a:r>
            <a:r>
              <a:rPr lang="tr-TR" sz="1300" b="1" dirty="0">
                <a:latin typeface="Arial" pitchFamily="34" charset="0"/>
                <a:cs typeface="Arial" pitchFamily="34" charset="0"/>
              </a:rPr>
              <a:t> Türkoğlu</a:t>
            </a:r>
          </a:p>
          <a:p>
            <a:pPr defTabSz="858838">
              <a:buNone/>
            </a:pPr>
            <a:r>
              <a:rPr lang="tr-TR" sz="1300" b="1" i="1" u="sng" dirty="0">
                <a:latin typeface="Arial" pitchFamily="34" charset="0"/>
                <a:cs typeface="Arial" pitchFamily="34" charset="0"/>
              </a:rPr>
              <a:t>Uygulama KOORDİNATÖR </a:t>
            </a:r>
            <a:r>
              <a:rPr lang="tr-TR" sz="1300" b="1" dirty="0">
                <a:latin typeface="Arial" pitchFamily="34" charset="0"/>
                <a:cs typeface="Arial" pitchFamily="34" charset="0"/>
              </a:rPr>
              <a:t>……..…...: </a:t>
            </a:r>
            <a:r>
              <a:rPr lang="tr-TR" sz="1300" b="1" dirty="0" err="1">
                <a:latin typeface="Arial" pitchFamily="34" charset="0"/>
                <a:cs typeface="Arial" pitchFamily="34" charset="0"/>
              </a:rPr>
              <a:t>Elk.Teknr.Hakan</a:t>
            </a:r>
            <a:r>
              <a:rPr lang="tr-TR" sz="1300" b="1" dirty="0">
                <a:latin typeface="Arial" pitchFamily="34" charset="0"/>
                <a:cs typeface="Arial" pitchFamily="34" charset="0"/>
              </a:rPr>
              <a:t> MAHMUTÇEBİ</a:t>
            </a:r>
          </a:p>
          <a:p>
            <a:pPr>
              <a:buNone/>
            </a:pPr>
            <a:endParaRPr lang="tr-TR" sz="1300" b="1" dirty="0">
              <a:latin typeface="Arial" pitchFamily="34" charset="0"/>
              <a:cs typeface="Arial" pitchFamily="34" charset="0"/>
            </a:endParaRPr>
          </a:p>
          <a:p>
            <a:pPr>
              <a:buNone/>
            </a:pPr>
            <a:endParaRPr lang="tr-TR" sz="1400" b="1" i="1" dirty="0">
              <a:latin typeface="Arial" pitchFamily="34" charset="0"/>
              <a:cs typeface="Arial" pitchFamily="34" charset="0"/>
            </a:endParaRPr>
          </a:p>
          <a:p>
            <a:pPr>
              <a:buNone/>
            </a:pPr>
            <a:r>
              <a:rPr lang="tr-TR" sz="1400" b="1" i="1" u="sng" dirty="0">
                <a:latin typeface="Arial" pitchFamily="34" charset="0"/>
                <a:cs typeface="Arial" pitchFamily="34" charset="0"/>
              </a:rPr>
              <a:t>ELEKTRİK MÜHENDİSİ:</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a:t>
            </a:r>
            <a:r>
              <a:rPr lang="tr-TR" sz="1200" b="1" dirty="0" err="1">
                <a:latin typeface="Arial" pitchFamily="34" charset="0"/>
                <a:cs typeface="Arial" pitchFamily="34" charset="0"/>
              </a:rPr>
              <a:t>Sati</a:t>
            </a:r>
            <a:r>
              <a:rPr lang="tr-TR" sz="1200" b="1" dirty="0">
                <a:latin typeface="Arial" pitchFamily="34" charset="0"/>
                <a:cs typeface="Arial" pitchFamily="34" charset="0"/>
              </a:rPr>
              <a:t> TÜRKOĞLU</a:t>
            </a:r>
          </a:p>
          <a:p>
            <a:r>
              <a:rPr lang="tr-TR" sz="1200" b="1" dirty="0" err="1">
                <a:latin typeface="Arial" pitchFamily="34" charset="0"/>
                <a:cs typeface="Arial" pitchFamily="34" charset="0"/>
              </a:rPr>
              <a:t>Elk.Muh</a:t>
            </a:r>
            <a:r>
              <a:rPr lang="tr-TR" sz="1200" b="1" dirty="0">
                <a:latin typeface="Arial" pitchFamily="34" charset="0"/>
                <a:cs typeface="Arial" pitchFamily="34" charset="0"/>
              </a:rPr>
              <a:t> Alper Reis</a:t>
            </a:r>
          </a:p>
          <a:p>
            <a:r>
              <a:rPr lang="tr-TR" sz="1200" b="1" dirty="0" err="1">
                <a:latin typeface="Arial" pitchFamily="34" charset="0"/>
                <a:cs typeface="Arial" pitchFamily="34" charset="0"/>
              </a:rPr>
              <a:t>Elk.Muh</a:t>
            </a:r>
            <a:r>
              <a:rPr lang="tr-TR" sz="1200" b="1" dirty="0">
                <a:latin typeface="Arial" pitchFamily="34" charset="0"/>
                <a:cs typeface="Arial" pitchFamily="34" charset="0"/>
              </a:rPr>
              <a:t> Elif Reis</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Cihan KOÇ</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Oğuzhan Yılmaz </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Nihat Yabangülü</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Savaş Bülbül</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Deniz Ateş</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Hamdi Yıldırım</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Serhat AKGÜN</a:t>
            </a:r>
          </a:p>
          <a:p>
            <a:r>
              <a:rPr lang="tr-TR" sz="1200" b="1" dirty="0" err="1">
                <a:latin typeface="Arial" pitchFamily="34" charset="0"/>
                <a:cs typeface="Arial" pitchFamily="34" charset="0"/>
              </a:rPr>
              <a:t>Elk</a:t>
            </a:r>
            <a:r>
              <a:rPr lang="tr-TR" sz="1200" b="1" dirty="0">
                <a:latin typeface="Arial" pitchFamily="34" charset="0"/>
                <a:cs typeface="Arial" pitchFamily="34" charset="0"/>
              </a:rPr>
              <a:t>. Müh. Türker Özcan</a:t>
            </a:r>
          </a:p>
          <a:p>
            <a:r>
              <a:rPr lang="tr-TR" sz="1200" b="1" dirty="0" err="1">
                <a:latin typeface="Arial" pitchFamily="34" charset="0"/>
                <a:cs typeface="Arial" pitchFamily="34" charset="0"/>
              </a:rPr>
              <a:t>Elk.Müh</a:t>
            </a:r>
            <a:r>
              <a:rPr lang="tr-TR" sz="1200" b="1" dirty="0">
                <a:latin typeface="Arial" pitchFamily="34" charset="0"/>
                <a:cs typeface="Arial" pitchFamily="34" charset="0"/>
              </a:rPr>
              <a:t> Ali Asım </a:t>
            </a:r>
            <a:r>
              <a:rPr lang="tr-TR" sz="1200" b="1" dirty="0" err="1">
                <a:latin typeface="Arial" pitchFamily="34" charset="0"/>
                <a:cs typeface="Arial" pitchFamily="34" charset="0"/>
              </a:rPr>
              <a:t>Yalçin</a:t>
            </a:r>
            <a:endParaRPr lang="tr-TR" sz="1200" b="1" dirty="0">
              <a:latin typeface="Arial" pitchFamily="34" charset="0"/>
              <a:cs typeface="Arial" pitchFamily="34" charset="0"/>
            </a:endParaRPr>
          </a:p>
          <a:p>
            <a:r>
              <a:rPr lang="tr-TR" sz="1200" b="1" dirty="0" err="1">
                <a:latin typeface="Arial" pitchFamily="34" charset="0"/>
                <a:cs typeface="Arial" pitchFamily="34" charset="0"/>
              </a:rPr>
              <a:t>Elk</a:t>
            </a:r>
            <a:r>
              <a:rPr lang="tr-TR" sz="1200" b="1" dirty="0">
                <a:latin typeface="Arial" pitchFamily="34" charset="0"/>
                <a:cs typeface="Arial" pitchFamily="34" charset="0"/>
              </a:rPr>
              <a:t> </a:t>
            </a:r>
            <a:r>
              <a:rPr lang="tr-TR" sz="1200" b="1" dirty="0" err="1">
                <a:latin typeface="Arial" pitchFamily="34" charset="0"/>
                <a:cs typeface="Arial" pitchFamily="34" charset="0"/>
              </a:rPr>
              <a:t>Müh</a:t>
            </a:r>
            <a:r>
              <a:rPr lang="tr-TR" sz="1200" b="1" dirty="0">
                <a:latin typeface="Arial" pitchFamily="34" charset="0"/>
                <a:cs typeface="Arial" pitchFamily="34" charset="0"/>
              </a:rPr>
              <a:t> Rasim Topkaya</a:t>
            </a:r>
          </a:p>
          <a:p>
            <a:r>
              <a:rPr lang="tr-TR" sz="1200" b="1" dirty="0" err="1">
                <a:latin typeface="Arial" pitchFamily="34" charset="0"/>
                <a:cs typeface="Arial" pitchFamily="34" charset="0"/>
              </a:rPr>
              <a:t>Elk</a:t>
            </a:r>
            <a:r>
              <a:rPr lang="tr-TR" sz="1200" b="1" dirty="0">
                <a:latin typeface="Arial" pitchFamily="34" charset="0"/>
                <a:cs typeface="Arial" pitchFamily="34" charset="0"/>
              </a:rPr>
              <a:t> </a:t>
            </a:r>
            <a:r>
              <a:rPr lang="tr-TR" sz="1200" b="1" dirty="0" err="1">
                <a:latin typeface="Arial" pitchFamily="34" charset="0"/>
                <a:cs typeface="Arial" pitchFamily="34" charset="0"/>
              </a:rPr>
              <a:t>Müh.Onur</a:t>
            </a:r>
            <a:r>
              <a:rPr lang="tr-TR" sz="1200" b="1" dirty="0">
                <a:latin typeface="Arial" pitchFamily="34" charset="0"/>
                <a:cs typeface="Arial" pitchFamily="34" charset="0"/>
              </a:rPr>
              <a:t> Öztürk</a:t>
            </a:r>
          </a:p>
          <a:p>
            <a:r>
              <a:rPr lang="tr-TR" sz="1200" b="1" dirty="0" err="1">
                <a:latin typeface="Arial" pitchFamily="34" charset="0"/>
                <a:cs typeface="Arial" pitchFamily="34" charset="0"/>
              </a:rPr>
              <a:t>Elk</a:t>
            </a:r>
            <a:r>
              <a:rPr lang="tr-TR" sz="1200" b="1" dirty="0">
                <a:latin typeface="Arial" pitchFamily="34" charset="0"/>
                <a:cs typeface="Arial" pitchFamily="34" charset="0"/>
              </a:rPr>
              <a:t> </a:t>
            </a:r>
            <a:r>
              <a:rPr lang="tr-TR" sz="1200" b="1" dirty="0" err="1">
                <a:latin typeface="Arial" pitchFamily="34" charset="0"/>
                <a:cs typeface="Arial" pitchFamily="34" charset="0"/>
              </a:rPr>
              <a:t>Müh</a:t>
            </a:r>
            <a:r>
              <a:rPr lang="tr-TR" sz="1200" b="1" dirty="0">
                <a:latin typeface="Arial" pitchFamily="34" charset="0"/>
                <a:cs typeface="Arial" pitchFamily="34" charset="0"/>
              </a:rPr>
              <a:t> Kerem Apaydın</a:t>
            </a:r>
          </a:p>
          <a:p>
            <a:endParaRPr lang="tr-TR" sz="1200" b="1" dirty="0">
              <a:latin typeface="Arial" pitchFamily="34" charset="0"/>
              <a:cs typeface="Arial" pitchFamily="34" charset="0"/>
            </a:endParaRPr>
          </a:p>
          <a:p>
            <a:pPr>
              <a:buNone/>
            </a:pPr>
            <a:endParaRPr lang="tr-TR" sz="1400" dirty="0">
              <a:latin typeface="Arial" pitchFamily="34" charset="0"/>
              <a:cs typeface="Arial" pitchFamily="34" charset="0"/>
            </a:endParaRPr>
          </a:p>
          <a:p>
            <a:pPr>
              <a:buNone/>
            </a:pPr>
            <a:r>
              <a:rPr lang="tr-TR" sz="1400" b="1" i="1" u="sng" dirty="0">
                <a:latin typeface="Arial" pitchFamily="34" charset="0"/>
                <a:cs typeface="Arial" pitchFamily="34" charset="0"/>
              </a:rPr>
              <a:t>TEKNİKERLER:</a:t>
            </a:r>
          </a:p>
          <a:p>
            <a:r>
              <a:rPr lang="tr-TR" sz="1200" b="1" dirty="0" err="1">
                <a:latin typeface="Arial" pitchFamily="34" charset="0"/>
                <a:cs typeface="Arial" pitchFamily="34" charset="0"/>
              </a:rPr>
              <a:t>Elk</a:t>
            </a:r>
            <a:r>
              <a:rPr lang="tr-TR" sz="1200" b="1" dirty="0">
                <a:latin typeface="Arial" pitchFamily="34" charset="0"/>
                <a:cs typeface="Arial" pitchFamily="34" charset="0"/>
              </a:rPr>
              <a:t>.</a:t>
            </a:r>
            <a:r>
              <a:rPr lang="tr-TR" sz="1200" b="1" dirty="0" err="1">
                <a:latin typeface="Arial" pitchFamily="34" charset="0"/>
                <a:cs typeface="Arial" pitchFamily="34" charset="0"/>
              </a:rPr>
              <a:t>Teknr</a:t>
            </a:r>
            <a:r>
              <a:rPr lang="tr-TR" sz="1200" b="1" dirty="0">
                <a:latin typeface="Arial" pitchFamily="34" charset="0"/>
                <a:cs typeface="Arial" pitchFamily="34" charset="0"/>
              </a:rPr>
              <a:t>. Şükrü İhsan TUNA</a:t>
            </a:r>
          </a:p>
          <a:p>
            <a:r>
              <a:rPr lang="tr-TR" sz="1200" b="1" dirty="0" err="1">
                <a:latin typeface="Arial" pitchFamily="34" charset="0"/>
                <a:cs typeface="Arial" pitchFamily="34" charset="0"/>
              </a:rPr>
              <a:t>Elk.Teknr</a:t>
            </a:r>
            <a:r>
              <a:rPr lang="tr-TR" sz="1200" b="1" dirty="0">
                <a:latin typeface="Arial" pitchFamily="34" charset="0"/>
                <a:cs typeface="Arial" pitchFamily="34" charset="0"/>
              </a:rPr>
              <a:t>. Hali İbrahim Kalkan</a:t>
            </a:r>
          </a:p>
          <a:p>
            <a:r>
              <a:rPr lang="tr-TR" sz="1200" b="1" dirty="0" err="1">
                <a:latin typeface="Arial" pitchFamily="34" charset="0"/>
                <a:cs typeface="Arial" pitchFamily="34" charset="0"/>
              </a:rPr>
              <a:t>Elk</a:t>
            </a:r>
            <a:r>
              <a:rPr lang="tr-TR" sz="1200" b="1" dirty="0">
                <a:latin typeface="Arial" pitchFamily="34" charset="0"/>
                <a:cs typeface="Arial" pitchFamily="34" charset="0"/>
              </a:rPr>
              <a:t>.</a:t>
            </a:r>
            <a:r>
              <a:rPr lang="tr-TR" sz="1200" b="1" dirty="0" err="1">
                <a:latin typeface="Arial" pitchFamily="34" charset="0"/>
                <a:cs typeface="Arial" pitchFamily="34" charset="0"/>
              </a:rPr>
              <a:t>Teknr</a:t>
            </a:r>
            <a:r>
              <a:rPr lang="tr-TR" sz="1200" b="1" dirty="0">
                <a:latin typeface="Arial" pitchFamily="34" charset="0"/>
                <a:cs typeface="Arial" pitchFamily="34" charset="0"/>
              </a:rPr>
              <a:t>. Mesut Adem SEÇER</a:t>
            </a:r>
          </a:p>
          <a:p>
            <a:r>
              <a:rPr lang="tr-TR" sz="1200" b="1" dirty="0" err="1">
                <a:latin typeface="Arial" pitchFamily="34" charset="0"/>
                <a:cs typeface="Arial" pitchFamily="34" charset="0"/>
              </a:rPr>
              <a:t>Elk</a:t>
            </a:r>
            <a:r>
              <a:rPr lang="tr-TR" sz="1200" b="1" dirty="0">
                <a:latin typeface="Arial" pitchFamily="34" charset="0"/>
                <a:cs typeface="Arial" pitchFamily="34" charset="0"/>
              </a:rPr>
              <a:t>.</a:t>
            </a:r>
            <a:r>
              <a:rPr lang="tr-TR" sz="1200" b="1" dirty="0" err="1">
                <a:latin typeface="Arial" pitchFamily="34" charset="0"/>
                <a:cs typeface="Arial" pitchFamily="34" charset="0"/>
              </a:rPr>
              <a:t>Teknr</a:t>
            </a:r>
            <a:r>
              <a:rPr lang="tr-TR" sz="1200" b="1" dirty="0">
                <a:latin typeface="Arial" pitchFamily="34" charset="0"/>
                <a:cs typeface="Arial" pitchFamily="34" charset="0"/>
              </a:rPr>
              <a:t>.Ramazan NİŞANCI</a:t>
            </a:r>
          </a:p>
          <a:p>
            <a:r>
              <a:rPr lang="tr-TR" sz="1200" b="1" dirty="0" err="1">
                <a:latin typeface="Arial" pitchFamily="34" charset="0"/>
                <a:cs typeface="Arial" pitchFamily="34" charset="0"/>
              </a:rPr>
              <a:t>Elk</a:t>
            </a:r>
            <a:r>
              <a:rPr lang="tr-TR" sz="1200" b="1" dirty="0">
                <a:latin typeface="Arial" pitchFamily="34" charset="0"/>
                <a:cs typeface="Arial" pitchFamily="34" charset="0"/>
              </a:rPr>
              <a:t>.</a:t>
            </a:r>
            <a:r>
              <a:rPr lang="tr-TR" sz="1200" b="1" dirty="0" err="1">
                <a:latin typeface="Arial" pitchFamily="34" charset="0"/>
                <a:cs typeface="Arial" pitchFamily="34" charset="0"/>
              </a:rPr>
              <a:t>Teknr</a:t>
            </a:r>
            <a:r>
              <a:rPr lang="tr-TR" sz="1200" b="1" dirty="0">
                <a:latin typeface="Arial" pitchFamily="34" charset="0"/>
                <a:cs typeface="Arial" pitchFamily="34" charset="0"/>
              </a:rPr>
              <a:t>. Halit DİNLER</a:t>
            </a:r>
          </a:p>
          <a:p>
            <a:r>
              <a:rPr lang="tr-TR" sz="1200" b="1" dirty="0" err="1">
                <a:latin typeface="Arial" pitchFamily="34" charset="0"/>
                <a:cs typeface="Arial" pitchFamily="34" charset="0"/>
              </a:rPr>
              <a:t>Elk.Teknr</a:t>
            </a:r>
            <a:r>
              <a:rPr lang="tr-TR" sz="1200" b="1" dirty="0">
                <a:latin typeface="Arial" pitchFamily="34" charset="0"/>
                <a:cs typeface="Arial" pitchFamily="34" charset="0"/>
              </a:rPr>
              <a:t>. Cenk Süslü</a:t>
            </a:r>
          </a:p>
          <a:p>
            <a:pPr>
              <a:buNone/>
            </a:pPr>
            <a:endParaRPr lang="tr-TR" sz="1400" dirty="0">
              <a:latin typeface="Arial" pitchFamily="34" charset="0"/>
              <a:cs typeface="Arial" pitchFamily="34" charset="0"/>
            </a:endParaRPr>
          </a:p>
          <a:p>
            <a:pPr>
              <a:buNone/>
            </a:pPr>
            <a:r>
              <a:rPr lang="tr-TR" sz="1400" b="1" i="1" u="sng" dirty="0">
                <a:latin typeface="Arial" pitchFamily="34" charset="0"/>
                <a:cs typeface="Arial" pitchFamily="34" charset="0"/>
              </a:rPr>
              <a:t>TEKNİSYENLER:</a:t>
            </a:r>
          </a:p>
          <a:p>
            <a:r>
              <a:rPr lang="tr-TR" sz="1200" b="1" dirty="0" err="1">
                <a:latin typeface="Arial" pitchFamily="34" charset="0"/>
                <a:cs typeface="Arial" pitchFamily="34" charset="0"/>
              </a:rPr>
              <a:t>Elk.Tekns.Ferhat</a:t>
            </a:r>
            <a:r>
              <a:rPr lang="tr-TR" sz="1200" b="1" dirty="0">
                <a:latin typeface="Arial" pitchFamily="34" charset="0"/>
                <a:cs typeface="Arial" pitchFamily="34" charset="0"/>
              </a:rPr>
              <a:t> ÖZTAŞ</a:t>
            </a:r>
          </a:p>
          <a:p>
            <a:r>
              <a:rPr lang="tr-TR" sz="1200" b="1" dirty="0" err="1">
                <a:latin typeface="Arial" pitchFamily="34" charset="0"/>
                <a:cs typeface="Arial" pitchFamily="34" charset="0"/>
              </a:rPr>
              <a:t>Elk</a:t>
            </a:r>
            <a:r>
              <a:rPr lang="tr-TR" sz="1200" b="1" dirty="0">
                <a:latin typeface="Arial" pitchFamily="34" charset="0"/>
                <a:cs typeface="Arial" pitchFamily="34" charset="0"/>
              </a:rPr>
              <a:t>.</a:t>
            </a:r>
            <a:r>
              <a:rPr lang="tr-TR" sz="1200" b="1" dirty="0" err="1">
                <a:latin typeface="Arial" pitchFamily="34" charset="0"/>
                <a:cs typeface="Arial" pitchFamily="34" charset="0"/>
              </a:rPr>
              <a:t>Tekns</a:t>
            </a:r>
            <a:r>
              <a:rPr lang="tr-TR" sz="1200" b="1" dirty="0">
                <a:latin typeface="Arial" pitchFamily="34" charset="0"/>
                <a:cs typeface="Arial" pitchFamily="34" charset="0"/>
              </a:rPr>
              <a:t>.İlyas ERTÜRK</a:t>
            </a:r>
          </a:p>
          <a:p>
            <a:r>
              <a:rPr lang="tr-TR" sz="1200" b="1" dirty="0" err="1">
                <a:latin typeface="Arial" pitchFamily="34" charset="0"/>
                <a:cs typeface="Arial" pitchFamily="34" charset="0"/>
              </a:rPr>
              <a:t>Elk.Tekns.Ercan</a:t>
            </a:r>
            <a:r>
              <a:rPr lang="tr-TR" sz="1200" b="1" dirty="0">
                <a:latin typeface="Arial" pitchFamily="34" charset="0"/>
                <a:cs typeface="Arial" pitchFamily="34" charset="0"/>
              </a:rPr>
              <a:t> ÖZTAŞ</a:t>
            </a:r>
          </a:p>
          <a:p>
            <a:r>
              <a:rPr lang="tr-TR" sz="1200" b="1" dirty="0" err="1">
                <a:latin typeface="Arial" pitchFamily="34" charset="0"/>
                <a:cs typeface="Arial" pitchFamily="34" charset="0"/>
              </a:rPr>
              <a:t>Elk.Tekns.Şaban</a:t>
            </a:r>
            <a:r>
              <a:rPr lang="tr-TR" sz="1200" b="1" dirty="0">
                <a:latin typeface="Arial" pitchFamily="34" charset="0"/>
                <a:cs typeface="Arial" pitchFamily="34" charset="0"/>
              </a:rPr>
              <a:t> ÇETİN</a:t>
            </a:r>
          </a:p>
          <a:p>
            <a:pPr>
              <a:buNone/>
            </a:pPr>
            <a:endParaRPr lang="tr-TR" sz="1600" dirty="0">
              <a:latin typeface="Arial" pitchFamily="34" charset="0"/>
              <a:cs typeface="Arial" pitchFamily="34" charset="0"/>
            </a:endParaRPr>
          </a:p>
          <a:p>
            <a:pPr>
              <a:buNone/>
            </a:pPr>
            <a:r>
              <a:rPr lang="tr-TR" sz="1400" b="1" i="1" u="sng" dirty="0">
                <a:latin typeface="Arial" pitchFamily="34" charset="0"/>
                <a:cs typeface="Arial" pitchFamily="34" charset="0"/>
              </a:rPr>
              <a:t>İDARİ PERSONEL:</a:t>
            </a:r>
          </a:p>
          <a:p>
            <a:pPr>
              <a:buNone/>
              <a:tabLst>
                <a:tab pos="2687638" algn="l"/>
              </a:tabLst>
            </a:pPr>
            <a:r>
              <a:rPr lang="tr-TR" sz="1200" b="1" dirty="0">
                <a:latin typeface="Arial" pitchFamily="34" charset="0"/>
                <a:cs typeface="Arial" pitchFamily="34" charset="0"/>
              </a:rPr>
              <a:t>MUHASEBE ……………………………....: Ramazan ÖZTÜRK</a:t>
            </a:r>
          </a:p>
          <a:p>
            <a:pPr defTabSz="858838">
              <a:buNone/>
            </a:pPr>
            <a:r>
              <a:rPr lang="tr-TR" sz="1200" b="1" dirty="0">
                <a:latin typeface="Arial" pitchFamily="34" charset="0"/>
                <a:cs typeface="Arial" pitchFamily="34" charset="0"/>
              </a:rPr>
              <a:t>SATINALMA ………………………..….….: Saim </a:t>
            </a:r>
            <a:r>
              <a:rPr lang="tr-TR" sz="1200" b="1" dirty="0" err="1">
                <a:latin typeface="Arial" pitchFamily="34" charset="0"/>
                <a:cs typeface="Arial" pitchFamily="34" charset="0"/>
              </a:rPr>
              <a:t>KOÇAK,Savaş</a:t>
            </a:r>
            <a:r>
              <a:rPr lang="tr-TR" sz="1200" b="1" dirty="0">
                <a:latin typeface="Arial" pitchFamily="34" charset="0"/>
                <a:cs typeface="Arial" pitchFamily="34" charset="0"/>
              </a:rPr>
              <a:t> Bülbül</a:t>
            </a:r>
          </a:p>
          <a:p>
            <a:pPr>
              <a:buNone/>
              <a:tabLst>
                <a:tab pos="2687638" algn="l"/>
              </a:tabLst>
            </a:pPr>
            <a:r>
              <a:rPr lang="tr-TR" sz="1200" b="1" dirty="0">
                <a:latin typeface="Arial" pitchFamily="34" charset="0"/>
                <a:cs typeface="Arial" pitchFamily="34" charset="0"/>
              </a:rPr>
              <a:t>SEVKİYAT …………………………..….....: Hasan YİĞİT</a:t>
            </a:r>
          </a:p>
          <a:p>
            <a:pPr>
              <a:buNone/>
              <a:tabLst>
                <a:tab pos="2687638" algn="l"/>
              </a:tabLst>
            </a:pPr>
            <a:r>
              <a:rPr lang="tr-TR" sz="1200" b="1" dirty="0">
                <a:latin typeface="Arial" pitchFamily="34" charset="0"/>
                <a:cs typeface="Arial" pitchFamily="34" charset="0"/>
              </a:rPr>
              <a:t>İŞGÜVENLİĞİ ……………………………..:</a:t>
            </a:r>
            <a:r>
              <a:rPr lang="tr-TR" sz="1200" b="1" dirty="0" err="1">
                <a:latin typeface="Arial" pitchFamily="34" charset="0"/>
                <a:cs typeface="Arial" pitchFamily="34" charset="0"/>
              </a:rPr>
              <a:t>İsg</a:t>
            </a:r>
            <a:r>
              <a:rPr lang="tr-TR" sz="1200" b="1" dirty="0">
                <a:latin typeface="Arial" pitchFamily="34" charset="0"/>
                <a:cs typeface="Arial" pitchFamily="34" charset="0"/>
              </a:rPr>
              <a:t> Mühendis Nisa Çelik ,Uygar Kılıç</a:t>
            </a:r>
          </a:p>
          <a:p>
            <a:pPr>
              <a:buNone/>
            </a:pPr>
            <a:endParaRPr lang="tr-TR" dirty="0"/>
          </a:p>
          <a:p>
            <a:pPr>
              <a:buNone/>
            </a:pPr>
            <a:endParaRPr lang="tr-TR" dirty="0"/>
          </a:p>
        </p:txBody>
      </p:sp>
      <p:pic>
        <p:nvPicPr>
          <p:cNvPr id="12" name="11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8"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1"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çerik Yer Tutucusu" descr="Scan2.JPG"/>
          <p:cNvPicPr>
            <a:picLocks noGrp="1" noChangeAspect="1"/>
          </p:cNvPicPr>
          <p:nvPr>
            <p:ph idx="1"/>
          </p:nvPr>
        </p:nvPicPr>
        <p:blipFill>
          <a:blip r:embed="rId2" cstate="print"/>
          <a:stretch>
            <a:fillRect/>
          </a:stretch>
        </p:blipFill>
        <p:spPr>
          <a:xfrm>
            <a:off x="-3835" y="928688"/>
            <a:ext cx="6576107" cy="7643840"/>
          </a:xfrm>
        </p:spPr>
      </p:pic>
      <p:pic>
        <p:nvPicPr>
          <p:cNvPr id="6" name="5 Resim"/>
          <p:cNvPicPr/>
          <p:nvPr/>
        </p:nvPicPr>
        <p:blipFill>
          <a:blip r:embed="rId3"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pic>
        <p:nvPicPr>
          <p:cNvPr id="8" name="7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pic>
        <p:nvPicPr>
          <p:cNvPr id="11" name="10 İçerik Yer Tutucusu" descr="Scan2.JPG"/>
          <p:cNvPicPr>
            <a:picLocks noGrp="1" noChangeAspect="1"/>
          </p:cNvPicPr>
          <p:nvPr>
            <p:ph idx="1"/>
          </p:nvPr>
        </p:nvPicPr>
        <p:blipFill>
          <a:blip r:embed="rId3" cstate="print"/>
          <a:stretch>
            <a:fillRect/>
          </a:stretch>
        </p:blipFill>
        <p:spPr>
          <a:xfrm>
            <a:off x="773513" y="1071563"/>
            <a:ext cx="5253824" cy="74295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8" y="1071538"/>
            <a:ext cx="6228000" cy="7308000"/>
          </a:xfrm>
        </p:spPr>
        <p:txBody>
          <a:bodyPr>
            <a:noAutofit/>
          </a:bodyPr>
          <a:lstStyle/>
          <a:p>
            <a:pPr algn="ctr">
              <a:buNone/>
            </a:pPr>
            <a:r>
              <a:rPr lang="tr-TR" sz="1500" b="1" i="1" dirty="0">
                <a:latin typeface="Arial" pitchFamily="34" charset="0"/>
                <a:cs typeface="Arial" pitchFamily="34" charset="0"/>
              </a:rPr>
              <a:t>FAALİYETLERİMİZ</a:t>
            </a:r>
          </a:p>
          <a:p>
            <a:pPr>
              <a:buNone/>
            </a:pPr>
            <a:r>
              <a:rPr lang="tr-TR" sz="1100" b="1" dirty="0">
                <a:latin typeface="Arial" pitchFamily="34" charset="0"/>
                <a:cs typeface="Arial" pitchFamily="34" charset="0"/>
              </a:rPr>
              <a:t> </a:t>
            </a:r>
            <a:endParaRPr lang="tr-TR" sz="1100" dirty="0">
              <a:latin typeface="Arial" pitchFamily="34" charset="0"/>
              <a:cs typeface="Arial" pitchFamily="34" charset="0"/>
            </a:endParaRPr>
          </a:p>
          <a:p>
            <a:pPr>
              <a:buNone/>
            </a:pPr>
            <a:r>
              <a:rPr lang="tr-TR" sz="1100" b="1" u="sng" dirty="0">
                <a:latin typeface="Arial" pitchFamily="34" charset="0"/>
                <a:cs typeface="Arial" pitchFamily="34" charset="0"/>
              </a:rPr>
              <a:t>TAAHHÜT:</a:t>
            </a:r>
          </a:p>
          <a:p>
            <a:pPr>
              <a:buNone/>
            </a:pPr>
            <a:endParaRPr lang="tr-TR" sz="1100" u="sng" dirty="0">
              <a:latin typeface="Arial" pitchFamily="34" charset="0"/>
              <a:cs typeface="Arial" pitchFamily="34" charset="0"/>
            </a:endParaRPr>
          </a:p>
          <a:p>
            <a:pPr algn="just">
              <a:buNone/>
            </a:pPr>
            <a:r>
              <a:rPr lang="tr-TR" sz="1100" dirty="0">
                <a:latin typeface="Arial" pitchFamily="34" charset="0"/>
                <a:cs typeface="Arial" pitchFamily="34" charset="0"/>
              </a:rPr>
              <a:t>REİS İNŞ. ELEKTRİK VE TİCARET LTD. ŞTİ.  Olarak çeşitli işlevlerde her türlü yapı yada yapı </a:t>
            </a:r>
          </a:p>
          <a:p>
            <a:pPr algn="just">
              <a:buNone/>
            </a:pPr>
            <a:r>
              <a:rPr lang="tr-TR" sz="1100" dirty="0">
                <a:latin typeface="Arial" pitchFamily="34" charset="0"/>
                <a:cs typeface="Arial" pitchFamily="34" charset="0"/>
              </a:rPr>
              <a:t>gurubunda elektrik tesisatının bütün uygulamalarını gerçekleştirmek üzere, konusunda aldığı </a:t>
            </a:r>
          </a:p>
          <a:p>
            <a:pPr algn="just">
              <a:buNone/>
            </a:pPr>
            <a:r>
              <a:rPr lang="tr-TR" sz="1100" dirty="0">
                <a:latin typeface="Arial" pitchFamily="34" charset="0"/>
                <a:cs typeface="Arial" pitchFamily="34" charset="0"/>
              </a:rPr>
              <a:t>deneyimiyle birleştirmiş şantiye ortamında hızlı ve doğru düşünebilen, her zaman çözüm odaklı</a:t>
            </a:r>
          </a:p>
          <a:p>
            <a:pPr algn="just">
              <a:buNone/>
            </a:pPr>
            <a:r>
              <a:rPr lang="tr-TR" sz="1100" dirty="0">
                <a:latin typeface="Arial" pitchFamily="34" charset="0"/>
                <a:cs typeface="Arial" pitchFamily="34" charset="0"/>
              </a:rPr>
              <a:t>hareket eden mühendis ve teknik kadromuzla hizmet vermekteyiz.</a:t>
            </a:r>
          </a:p>
          <a:p>
            <a:pPr>
              <a:buNone/>
            </a:pPr>
            <a:r>
              <a:rPr lang="tr-TR" sz="1100" b="1" dirty="0">
                <a:latin typeface="Arial" pitchFamily="34" charset="0"/>
                <a:cs typeface="Arial" pitchFamily="34" charset="0"/>
              </a:rPr>
              <a:t>   </a:t>
            </a:r>
          </a:p>
          <a:p>
            <a:pPr lvl="0">
              <a:buFont typeface="Wingdings" pitchFamily="2" charset="2"/>
              <a:buChar char="Ø"/>
            </a:pPr>
            <a:r>
              <a:rPr lang="tr-TR" sz="1200" dirty="0">
                <a:latin typeface="Arial" pitchFamily="34" charset="0"/>
                <a:cs typeface="Arial" pitchFamily="34" charset="0"/>
              </a:rPr>
              <a:t>Orta Gerilimde Enerji Taşınması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Orta Gerilimde İndirici ve Dağıtım Merkezleri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Alçak Gerilim Enerji Temini ve Dağıtımı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err="1">
                <a:latin typeface="Arial" pitchFamily="34" charset="0"/>
                <a:cs typeface="Arial" pitchFamily="34" charset="0"/>
              </a:rPr>
              <a:t>Kompanzasyon</a:t>
            </a:r>
            <a:r>
              <a:rPr lang="tr-TR" sz="1200" dirty="0">
                <a:latin typeface="Arial" pitchFamily="34" charset="0"/>
                <a:cs typeface="Arial" pitchFamily="34" charset="0"/>
              </a:rPr>
              <a:t>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Dahili /Harici Aydınlatma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Kuvvetli ve Zayıf Akım Sistemleri ve Tesisatları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Otomatik Kontrol ve Kumanda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Zayıf Akım / Data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Kesintisiz ve Yedek Enerji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Otomasyon ve Proses Sistemleri ve Tesisatı </a:t>
            </a:r>
          </a:p>
          <a:p>
            <a:pPr lvl="0">
              <a:buFont typeface="Wingdings" pitchFamily="2" charset="2"/>
              <a:buChar char="Ø"/>
            </a:pPr>
            <a:endParaRPr lang="tr-TR" sz="1200" dirty="0">
              <a:latin typeface="Arial" pitchFamily="34" charset="0"/>
              <a:cs typeface="Arial" pitchFamily="34" charset="0"/>
            </a:endParaRPr>
          </a:p>
          <a:p>
            <a:pPr lvl="0">
              <a:buFont typeface="Wingdings" pitchFamily="2" charset="2"/>
              <a:buChar char="Ø"/>
            </a:pPr>
            <a:r>
              <a:rPr lang="tr-TR" sz="1200" dirty="0">
                <a:latin typeface="Arial" pitchFamily="34" charset="0"/>
                <a:cs typeface="Arial" pitchFamily="34" charset="0"/>
              </a:rPr>
              <a:t>Her Türlü Özel Sistemler </a:t>
            </a:r>
          </a:p>
          <a:p>
            <a:pPr>
              <a:buNone/>
            </a:pPr>
            <a:r>
              <a:rPr lang="tr-TR" sz="1100" b="1" dirty="0">
                <a:latin typeface="Arial" pitchFamily="34" charset="0"/>
                <a:cs typeface="Arial" pitchFamily="34" charset="0"/>
              </a:rPr>
              <a:t> </a:t>
            </a:r>
            <a:endParaRPr lang="tr-TR" sz="1100" dirty="0">
              <a:latin typeface="Arial" pitchFamily="34" charset="0"/>
              <a:cs typeface="Arial" pitchFamily="34" charset="0"/>
            </a:endParaRPr>
          </a:p>
          <a:p>
            <a:pPr>
              <a:buNone/>
            </a:pPr>
            <a:endParaRPr lang="tr-TR" sz="1100" b="1" dirty="0">
              <a:latin typeface="Arial" pitchFamily="34" charset="0"/>
              <a:cs typeface="Arial" pitchFamily="34" charset="0"/>
            </a:endParaRPr>
          </a:p>
          <a:p>
            <a:endParaRPr lang="tr-TR" sz="1100" dirty="0">
              <a:solidFill>
                <a:schemeClr val="bg1">
                  <a:lumMod val="95000"/>
                </a:schemeClr>
              </a:solidFill>
              <a:latin typeface="Arial" pitchFamily="34" charset="0"/>
              <a:cs typeface="Arial" pitchFamily="34" charset="0"/>
            </a:endParaRPr>
          </a:p>
        </p:txBody>
      </p:sp>
      <p:sp>
        <p:nvSpPr>
          <p:cNvPr id="10" name="13 Altbilgi Yer Tutucusu"/>
          <p:cNvSpPr txBox="1">
            <a:spLocks/>
          </p:cNvSpPr>
          <p:nvPr/>
        </p:nvSpPr>
        <p:spPr>
          <a:xfrm>
            <a:off x="0" y="8572528"/>
            <a:ext cx="6858000" cy="57147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7" name="6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11" name="13 Altbilgi Yer Tutucusu"/>
          <p:cNvSpPr>
            <a:spLocks noGrp="1"/>
          </p:cNvSpPr>
          <p:nvPr>
            <p:ph type="ftr" sz="quarter" idx="11"/>
          </p:nvPr>
        </p:nvSpPr>
        <p:spPr>
          <a:xfrm>
            <a:off x="928670" y="428596"/>
            <a:ext cx="5072098" cy="500034"/>
          </a:xfrm>
        </p:spPr>
        <p:txBody>
          <a:bodyPr/>
          <a:lstStyle/>
          <a:p>
            <a:r>
              <a:rPr lang="tr-TR" sz="1500" b="1" dirty="0">
                <a:solidFill>
                  <a:schemeClr val="tx1"/>
                </a:solidFill>
                <a:effectLst>
                  <a:outerShdw blurRad="38100" dist="38100" dir="2700000" algn="tl">
                    <a:srgbClr val="000000">
                      <a:alpha val="43137"/>
                    </a:srgbClr>
                  </a:outerShdw>
                </a:effectLst>
                <a:latin typeface="Arial" pitchFamily="34" charset="0"/>
                <a:cs typeface="Arial" pitchFamily="34" charset="0"/>
              </a:rPr>
              <a:t>REİS İNŞ. ELEKTRİK VE TİC. LTD. ŞTİ</a:t>
            </a:r>
            <a:endParaRPr lang="tr-TR" sz="1500" b="1" dirty="0">
              <a:solidFill>
                <a:schemeClr val="tx1"/>
              </a:solidFill>
            </a:endParaRPr>
          </a:p>
        </p:txBody>
      </p:sp>
      <p:sp>
        <p:nvSpPr>
          <p:cNvPr id="12"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noChangeAspect="1"/>
          </p:cNvSpPr>
          <p:nvPr>
            <p:ph type="body" sz="half" idx="2"/>
          </p:nvPr>
        </p:nvSpPr>
        <p:spPr>
          <a:xfrm>
            <a:off x="342903" y="928663"/>
            <a:ext cx="6228000" cy="7308000"/>
          </a:xfrm>
        </p:spPr>
        <p:txBody>
          <a:bodyPr>
            <a:normAutofit/>
          </a:bodyPr>
          <a:lstStyle/>
          <a:p>
            <a:r>
              <a:rPr lang="tr-TR" sz="1200" b="1" u="sng" dirty="0">
                <a:latin typeface="Arial" pitchFamily="34" charset="0"/>
                <a:cs typeface="Arial" pitchFamily="34" charset="0"/>
              </a:rPr>
              <a:t>PROJE:</a:t>
            </a:r>
          </a:p>
          <a:p>
            <a:endParaRPr lang="tr-TR" sz="1200" b="1" u="sng" dirty="0">
              <a:latin typeface="Arial" pitchFamily="34" charset="0"/>
              <a:cs typeface="Arial" pitchFamily="34" charset="0"/>
            </a:endParaRPr>
          </a:p>
          <a:p>
            <a:r>
              <a:rPr lang="tr-TR" sz="1100" dirty="0">
                <a:latin typeface="Arial" pitchFamily="34" charset="0"/>
                <a:cs typeface="Arial" pitchFamily="34" charset="0"/>
              </a:rPr>
              <a:t>REİS İNŞ. ELEKTRİK  VE TİCARET LTD. ŞTİ. olarak, iş ve alışveriş merkezleri, otel ve turistik tesisler, mağaza, hastane, endüstriyel tesisler ve akıllı bina/ konut gibi çeşitli İşlevlerde her tür yapı için aşağıda belirttiğimiz alanlarda elektrik projesi hizmeti vermekteyiz.</a:t>
            </a:r>
          </a:p>
          <a:p>
            <a:endParaRPr lang="tr-TR" sz="1200" dirty="0">
              <a:latin typeface="Arial" pitchFamily="34" charset="0"/>
              <a:cs typeface="Arial" pitchFamily="34" charset="0"/>
            </a:endParaRPr>
          </a:p>
          <a:p>
            <a:pPr lvl="0">
              <a:lnSpc>
                <a:spcPct val="150000"/>
              </a:lnSpc>
              <a:buFont typeface="Wingdings" pitchFamily="2" charset="2"/>
              <a:buChar char="Ø"/>
            </a:pPr>
            <a:r>
              <a:rPr lang="tr-TR" sz="1200" dirty="0">
                <a:latin typeface="Arial" pitchFamily="34" charset="0"/>
                <a:cs typeface="Arial" pitchFamily="34" charset="0"/>
              </a:rPr>
              <a:t>     Orta Gerilim Tesisatı Yerleşim Projeleri </a:t>
            </a:r>
          </a:p>
          <a:p>
            <a:pPr lvl="0">
              <a:lnSpc>
                <a:spcPct val="150000"/>
              </a:lnSpc>
              <a:buFont typeface="Wingdings" pitchFamily="2" charset="2"/>
              <a:buChar char="Ø"/>
            </a:pPr>
            <a:r>
              <a:rPr lang="tr-TR" sz="1200" dirty="0">
                <a:latin typeface="Arial" pitchFamily="34" charset="0"/>
                <a:cs typeface="Arial" pitchFamily="34" charset="0"/>
              </a:rPr>
              <a:t>     Alçak Gerilim Dağıtım Tesisatı </a:t>
            </a:r>
          </a:p>
          <a:p>
            <a:pPr lvl="0">
              <a:lnSpc>
                <a:spcPct val="150000"/>
              </a:lnSpc>
              <a:buFont typeface="Wingdings" pitchFamily="2" charset="2"/>
              <a:buChar char="Ø"/>
            </a:pPr>
            <a:r>
              <a:rPr lang="tr-TR" sz="1200" dirty="0">
                <a:latin typeface="Arial" pitchFamily="34" charset="0"/>
                <a:cs typeface="Arial" pitchFamily="34" charset="0"/>
              </a:rPr>
              <a:t>     Dahili/Harici Aydınlatma Tesisatı </a:t>
            </a:r>
          </a:p>
          <a:p>
            <a:pPr lvl="0">
              <a:lnSpc>
                <a:spcPct val="150000"/>
              </a:lnSpc>
              <a:buFont typeface="Wingdings" pitchFamily="2" charset="2"/>
              <a:buChar char="Ø"/>
            </a:pPr>
            <a:r>
              <a:rPr lang="tr-TR" sz="1200" dirty="0">
                <a:latin typeface="Arial" pitchFamily="34" charset="0"/>
                <a:cs typeface="Arial" pitchFamily="34" charset="0"/>
              </a:rPr>
              <a:t>     Güvenlik Aydınlatma Tesisatı </a:t>
            </a:r>
          </a:p>
          <a:p>
            <a:pPr lvl="0">
              <a:lnSpc>
                <a:spcPct val="150000"/>
              </a:lnSpc>
              <a:buFont typeface="Wingdings" pitchFamily="2" charset="2"/>
              <a:buChar char="Ø"/>
            </a:pPr>
            <a:r>
              <a:rPr lang="tr-TR" sz="1200" dirty="0">
                <a:latin typeface="Arial" pitchFamily="34" charset="0"/>
                <a:cs typeface="Arial" pitchFamily="34" charset="0"/>
              </a:rPr>
              <a:t>     Kuvvetli Akım Tesisatı </a:t>
            </a:r>
          </a:p>
          <a:p>
            <a:pPr lvl="0">
              <a:lnSpc>
                <a:spcPct val="150000"/>
              </a:lnSpc>
              <a:buFont typeface="Wingdings" pitchFamily="2" charset="2"/>
              <a:buChar char="Ø"/>
            </a:pPr>
            <a:r>
              <a:rPr lang="tr-TR" sz="1200" dirty="0">
                <a:latin typeface="Arial" pitchFamily="34" charset="0"/>
                <a:cs typeface="Arial" pitchFamily="34" charset="0"/>
              </a:rPr>
              <a:t>     Topraklama Tesisatı </a:t>
            </a:r>
          </a:p>
          <a:p>
            <a:pPr lvl="0">
              <a:lnSpc>
                <a:spcPct val="150000"/>
              </a:lnSpc>
              <a:buFont typeface="Wingdings" pitchFamily="2" charset="2"/>
              <a:buChar char="Ø"/>
            </a:pPr>
            <a:r>
              <a:rPr lang="tr-TR" sz="1200" dirty="0">
                <a:latin typeface="Arial" pitchFamily="34" charset="0"/>
                <a:cs typeface="Arial" pitchFamily="34" charset="0"/>
              </a:rPr>
              <a:t>     Güç Faktörü </a:t>
            </a:r>
            <a:r>
              <a:rPr lang="tr-TR" sz="1200" dirty="0" err="1">
                <a:latin typeface="Arial" pitchFamily="34" charset="0"/>
                <a:cs typeface="Arial" pitchFamily="34" charset="0"/>
              </a:rPr>
              <a:t>Kompanzasyon</a:t>
            </a:r>
            <a:r>
              <a:rPr lang="tr-TR" sz="1200" dirty="0">
                <a:latin typeface="Arial" pitchFamily="34" charset="0"/>
                <a:cs typeface="Arial" pitchFamily="34" charset="0"/>
              </a:rPr>
              <a:t> Tesisatı </a:t>
            </a:r>
          </a:p>
          <a:p>
            <a:pPr lvl="0">
              <a:lnSpc>
                <a:spcPct val="150000"/>
              </a:lnSpc>
              <a:buFont typeface="Wingdings" pitchFamily="2" charset="2"/>
              <a:buChar char="Ø"/>
            </a:pPr>
            <a:r>
              <a:rPr lang="tr-TR" sz="1200" dirty="0">
                <a:latin typeface="Arial" pitchFamily="34" charset="0"/>
                <a:cs typeface="Arial" pitchFamily="34" charset="0"/>
              </a:rPr>
              <a:t>     Yıldırımdan Korunma Tesisatı </a:t>
            </a:r>
          </a:p>
          <a:p>
            <a:pPr lvl="0">
              <a:lnSpc>
                <a:spcPct val="150000"/>
              </a:lnSpc>
              <a:buFont typeface="Wingdings" pitchFamily="2" charset="2"/>
              <a:buChar char="Ø"/>
            </a:pPr>
            <a:r>
              <a:rPr lang="tr-TR" sz="1200" dirty="0">
                <a:latin typeface="Arial" pitchFamily="34" charset="0"/>
                <a:cs typeface="Arial" pitchFamily="34" charset="0"/>
              </a:rPr>
              <a:t>     Kesintisiz Güç Sistemi (UPS) ve Tesisatı </a:t>
            </a:r>
          </a:p>
          <a:p>
            <a:pPr lvl="0">
              <a:lnSpc>
                <a:spcPct val="150000"/>
              </a:lnSpc>
              <a:buFont typeface="Wingdings" pitchFamily="2" charset="2"/>
              <a:buChar char="Ø"/>
            </a:pPr>
            <a:r>
              <a:rPr lang="tr-TR" sz="1200" dirty="0">
                <a:latin typeface="Arial" pitchFamily="34" charset="0"/>
                <a:cs typeface="Arial" pitchFamily="34" charset="0"/>
              </a:rPr>
              <a:t>     </a:t>
            </a:r>
            <a:r>
              <a:rPr lang="tr-TR" sz="1200" dirty="0" err="1">
                <a:latin typeface="Arial" pitchFamily="34" charset="0"/>
                <a:cs typeface="Arial" pitchFamily="34" charset="0"/>
              </a:rPr>
              <a:t>Diesel</a:t>
            </a:r>
            <a:r>
              <a:rPr lang="tr-TR" sz="1200" dirty="0">
                <a:latin typeface="Arial" pitchFamily="34" charset="0"/>
                <a:cs typeface="Arial" pitchFamily="34" charset="0"/>
              </a:rPr>
              <a:t> - Elektrojen Grubu ve Tesisatı </a:t>
            </a:r>
          </a:p>
          <a:p>
            <a:pPr lvl="0">
              <a:lnSpc>
                <a:spcPct val="150000"/>
              </a:lnSpc>
              <a:buFont typeface="Wingdings" pitchFamily="2" charset="2"/>
              <a:buChar char="Ø"/>
            </a:pPr>
            <a:r>
              <a:rPr lang="tr-TR" sz="1200" dirty="0">
                <a:latin typeface="Arial" pitchFamily="34" charset="0"/>
                <a:cs typeface="Arial" pitchFamily="34" charset="0"/>
              </a:rPr>
              <a:t>     Telefon / Haberleşme &amp; Data Tesisatı </a:t>
            </a:r>
          </a:p>
          <a:p>
            <a:pPr lvl="0">
              <a:lnSpc>
                <a:spcPct val="150000"/>
              </a:lnSpc>
              <a:buFont typeface="Wingdings" pitchFamily="2" charset="2"/>
              <a:buChar char="Ø"/>
            </a:pPr>
            <a:r>
              <a:rPr lang="tr-TR" sz="1200" dirty="0">
                <a:latin typeface="Arial" pitchFamily="34" charset="0"/>
                <a:cs typeface="Arial" pitchFamily="34" charset="0"/>
              </a:rPr>
              <a:t>     Yangın İhbar ve Alarm Tesisatı </a:t>
            </a:r>
          </a:p>
          <a:p>
            <a:pPr lvl="0">
              <a:lnSpc>
                <a:spcPct val="150000"/>
              </a:lnSpc>
              <a:buFont typeface="Wingdings" pitchFamily="2" charset="2"/>
              <a:buChar char="Ø"/>
            </a:pPr>
            <a:r>
              <a:rPr lang="tr-TR" sz="1200" dirty="0">
                <a:latin typeface="Arial" pitchFamily="34" charset="0"/>
                <a:cs typeface="Arial" pitchFamily="34" charset="0"/>
              </a:rPr>
              <a:t>     Seslendirme Anons Tesisatı (Acil Anons) </a:t>
            </a:r>
          </a:p>
          <a:p>
            <a:pPr lvl="0">
              <a:lnSpc>
                <a:spcPct val="150000"/>
              </a:lnSpc>
              <a:buFont typeface="Wingdings" pitchFamily="2" charset="2"/>
              <a:buChar char="Ø"/>
            </a:pPr>
            <a:r>
              <a:rPr lang="tr-TR" sz="1200" dirty="0">
                <a:latin typeface="Arial" pitchFamily="34" charset="0"/>
                <a:cs typeface="Arial" pitchFamily="34" charset="0"/>
              </a:rPr>
              <a:t>     Kapalı Devre TV Tesisatı (CCTV) ve Uydu SMATV Tesisatı</a:t>
            </a:r>
          </a:p>
          <a:p>
            <a:pPr lvl="0">
              <a:lnSpc>
                <a:spcPct val="150000"/>
              </a:lnSpc>
              <a:buFont typeface="Wingdings" pitchFamily="2" charset="2"/>
              <a:buChar char="Ø"/>
            </a:pPr>
            <a:r>
              <a:rPr lang="tr-TR" sz="1200" dirty="0">
                <a:latin typeface="Arial" pitchFamily="34" charset="0"/>
                <a:cs typeface="Arial" pitchFamily="34" charset="0"/>
              </a:rPr>
              <a:t>     Güvenlik ve Kartlı Geçiş Sistemi Tesisatı </a:t>
            </a:r>
          </a:p>
          <a:p>
            <a:endParaRPr lang="tr-TR" sz="1200" dirty="0">
              <a:latin typeface="Arial" pitchFamily="34" charset="0"/>
              <a:cs typeface="Arial" pitchFamily="34" charset="0"/>
            </a:endParaRPr>
          </a:p>
          <a:p>
            <a:r>
              <a:rPr lang="tr-TR" sz="1100" dirty="0">
                <a:latin typeface="Arial" pitchFamily="34" charset="0"/>
                <a:cs typeface="Arial" pitchFamily="34" charset="0"/>
              </a:rPr>
              <a:t>          Elektrik projeleri, mimari projesi hazırlanmış yapıların şartnameye, yapı sahibi ile mimarın İsteklerine, kullanıcı ihtiyaçlarına ve yapının işlevine uygun olacak şekilde ön proje, uygulama projesi ve son durum projesi olarak hazırlanır. Projenin gerektirdiği mühendislik hesapları, tüm detay projeler keşif özeti ve icmali malzeme marka listesi birim fiyat teklifleri ve teknik şartnameler sürecin bir parçası olarak proje tasarım grubumuz tarafından hazırlanmaktadır.</a:t>
            </a:r>
          </a:p>
          <a:p>
            <a:endParaRPr lang="tr-TR" sz="1100" dirty="0">
              <a:latin typeface="Arial" pitchFamily="34" charset="0"/>
              <a:cs typeface="Arial" pitchFamily="34" charset="0"/>
            </a:endParaRPr>
          </a:p>
          <a:p>
            <a:endParaRPr lang="tr-TR" sz="1200" dirty="0"/>
          </a:p>
        </p:txBody>
      </p:sp>
      <p:pic>
        <p:nvPicPr>
          <p:cNvPr id="6" name="5 Resim"/>
          <p:cNvPicPr/>
          <p:nvPr/>
        </p:nvPicPr>
        <p:blipFill>
          <a:blip r:embed="rId2" cstate="print"/>
          <a:srcRect/>
          <a:stretch>
            <a:fillRect/>
          </a:stretch>
        </p:blipFill>
        <p:spPr bwMode="auto">
          <a:xfrm>
            <a:off x="642918" y="214282"/>
            <a:ext cx="885825" cy="642223"/>
          </a:xfrm>
          <a:prstGeom prst="rect">
            <a:avLst/>
          </a:prstGeom>
          <a:noFill/>
          <a:ln w="9525">
            <a:noFill/>
            <a:miter lim="800000"/>
            <a:headEnd/>
            <a:tailEnd/>
          </a:ln>
        </p:spPr>
      </p:pic>
      <p:sp>
        <p:nvSpPr>
          <p:cNvPr id="7" name="13 Altbilgi Yer Tutucusu"/>
          <p:cNvSpPr txBox="1">
            <a:spLocks/>
          </p:cNvSpPr>
          <p:nvPr/>
        </p:nvSpPr>
        <p:spPr>
          <a:xfrm>
            <a:off x="928670" y="428596"/>
            <a:ext cx="5072098" cy="50003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rPr>
              <a:t>REİS İNŞ. ELEKTRİK VE TİC. LTD. ŞTİ</a:t>
            </a:r>
            <a:endParaRPr kumimoji="0" lang="tr-TR" sz="15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13 Altbilgi Yer Tutucusu"/>
          <p:cNvSpPr txBox="1">
            <a:spLocks/>
          </p:cNvSpPr>
          <p:nvPr/>
        </p:nvSpPr>
        <p:spPr>
          <a:xfrm>
            <a:off x="0" y="8643998"/>
            <a:ext cx="6858000" cy="571472"/>
          </a:xfrm>
          <a:prstGeom prst="rect">
            <a:avLst/>
          </a:prstGeom>
          <a:noFill/>
          <a:ln>
            <a:noFill/>
          </a:ln>
          <a:effectLst>
            <a:outerShdw blurRad="63500" sx="102000" sy="102000" algn="ctr" rotWithShape="0">
              <a:prstClr val="black">
                <a:alpha val="40000"/>
              </a:prstClr>
            </a:outerShdw>
          </a:effectLst>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Adres: Oruç Reis Mahallesi </a:t>
            </a:r>
            <a:r>
              <a:rPr kumimoji="0" lang="tr-TR" sz="1000" b="1" i="0" u="none" strike="noStrike" kern="1200" cap="none" spc="0" normalizeH="0" baseline="0" noProof="0" dirty="0" err="1">
                <a:ln>
                  <a:noFill/>
                </a:ln>
                <a:effectLst/>
                <a:uLnTx/>
                <a:uFillTx/>
                <a:latin typeface="Arial" pitchFamily="34" charset="0"/>
                <a:cs typeface="Arial" pitchFamily="34" charset="0"/>
              </a:rPr>
              <a:t>Giyimkent</a:t>
            </a:r>
            <a:r>
              <a:rPr kumimoji="0" lang="tr-TR" sz="1000" b="1" i="0" u="none" strike="noStrike" kern="1200" cap="none" spc="0" normalizeH="0" baseline="0" noProof="0" dirty="0">
                <a:ln>
                  <a:noFill/>
                </a:ln>
                <a:effectLst/>
                <a:uLnTx/>
                <a:uFillTx/>
                <a:latin typeface="Arial" pitchFamily="34" charset="0"/>
                <a:cs typeface="Arial" pitchFamily="34" charset="0"/>
              </a:rPr>
              <a:t> Sitesi</a:t>
            </a:r>
            <a:r>
              <a:rPr lang="tr-TR" sz="1000" b="1" dirty="0">
                <a:latin typeface="Arial" pitchFamily="34" charset="0"/>
                <a:cs typeface="Arial" pitchFamily="34" charset="0"/>
              </a:rPr>
              <a:t> 16 </a:t>
            </a:r>
            <a:r>
              <a:rPr lang="tr-TR" sz="1000" b="1" dirty="0" err="1">
                <a:latin typeface="Arial" pitchFamily="34" charset="0"/>
                <a:cs typeface="Arial" pitchFamily="34" charset="0"/>
              </a:rPr>
              <a:t>Sk</a:t>
            </a:r>
            <a:r>
              <a:rPr lang="tr-TR" sz="1000" b="1" dirty="0">
                <a:latin typeface="Arial" pitchFamily="34" charset="0"/>
                <a:cs typeface="Arial" pitchFamily="34" charset="0"/>
              </a:rPr>
              <a:t>. </a:t>
            </a:r>
            <a:r>
              <a:rPr kumimoji="0" lang="tr-TR" sz="1000" b="1" i="0" u="none" strike="noStrike" kern="1200" cap="none" spc="0" normalizeH="0" baseline="0" noProof="0" dirty="0">
                <a:ln>
                  <a:noFill/>
                </a:ln>
                <a:effectLst/>
                <a:uLnTx/>
                <a:uFillTx/>
                <a:latin typeface="Arial" pitchFamily="34" charset="0"/>
                <a:cs typeface="Arial" pitchFamily="34" charset="0"/>
              </a:rPr>
              <a:t>No: 89 Esenler/İSTANBUL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effectLst/>
                <a:uLnTx/>
                <a:uFillTx/>
                <a:latin typeface="Arial" pitchFamily="34" charset="0"/>
                <a:cs typeface="Arial" pitchFamily="34" charset="0"/>
              </a:rPr>
              <a:t>Tel:  0212 438 67 00  Faks: 0212 438 67 01                            www.reiselektrik.com.tr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1804</TotalTime>
  <Words>4375</Words>
  <Application>Microsoft Office PowerPoint</Application>
  <PresentationFormat>Ekran Gösterisi (4:3)</PresentationFormat>
  <Paragraphs>649</Paragraphs>
  <Slides>43</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43</vt:i4>
      </vt:variant>
    </vt:vector>
  </HeadingPairs>
  <TitlesOfParts>
    <vt:vector size="48" baseType="lpstr">
      <vt:lpstr>Arial</vt:lpstr>
      <vt:lpstr>Calibri</vt:lpstr>
      <vt:lpstr>Tahoma</vt:lpstr>
      <vt:lpstr>Wingdings</vt:lpstr>
      <vt:lpstr>Ofis Teması</vt:lpstr>
      <vt:lpstr>PowerPoint Sunusu</vt:lpstr>
      <vt:lpstr>PowerPoint Sunusu</vt:lpstr>
      <vt:lpstr>PowerPoint Sunusu</vt:lpstr>
      <vt:lpstr>ORGANİZASYON ŞEMASI</vt:lpstr>
      <vt:lpstr>PowerPoint Sunusu</vt:lpstr>
      <vt:lpstr>PowerPoint Sunusu</vt:lpstr>
      <vt:lpstr>PowerPoint Sunusu</vt:lpstr>
      <vt:lpstr>PowerPoint Sunusu</vt:lpstr>
      <vt:lpstr>PowerPoint Sunusu</vt:lpstr>
      <vt:lpstr>PowerPoint Sunusu</vt:lpstr>
      <vt:lpstr>PowerPoint Sunusu</vt:lpstr>
      <vt:lpstr>KONUT  PROJELERİMİZDEN  BAZILARI;</vt:lpstr>
      <vt:lpstr>KONUT  PROJELERİMİZDEN  BAZILARI;</vt:lpstr>
      <vt:lpstr>KONUT  PROJELERİMİZDEN  BAZILARI;</vt:lpstr>
      <vt:lpstr>KONUT  PROJELERİMİZDEN  BAZILARI;</vt:lpstr>
      <vt:lpstr>KONUT  PROJELERİMİZDEN  BAZILARI;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Reis</dc:creator>
  <cp:lastModifiedBy>4887</cp:lastModifiedBy>
  <cp:revision>215</cp:revision>
  <cp:lastPrinted>2021-08-11T04:32:40Z</cp:lastPrinted>
  <dcterms:modified xsi:type="dcterms:W3CDTF">2022-02-08T05:50:47Z</dcterms:modified>
</cp:coreProperties>
</file>